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9" r:id="rId2"/>
    <p:sldId id="27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310" r:id="rId20"/>
    <p:sldId id="263" r:id="rId21"/>
    <p:sldId id="334" r:id="rId22"/>
    <p:sldId id="265" r:id="rId23"/>
    <p:sldId id="266" r:id="rId24"/>
    <p:sldId id="267" r:id="rId25"/>
    <p:sldId id="268" r:id="rId26"/>
    <p:sldId id="269" r:id="rId27"/>
    <p:sldId id="270" r:id="rId28"/>
    <p:sldId id="321" r:id="rId29"/>
    <p:sldId id="271" r:id="rId30"/>
    <p:sldId id="272" r:id="rId31"/>
    <p:sldId id="273" r:id="rId32"/>
    <p:sldId id="274" r:id="rId33"/>
    <p:sldId id="333" r:id="rId34"/>
    <p:sldId id="322" r:id="rId35"/>
    <p:sldId id="323" r:id="rId36"/>
    <p:sldId id="324" r:id="rId37"/>
    <p:sldId id="325" r:id="rId38"/>
    <p:sldId id="326" r:id="rId39"/>
    <p:sldId id="327" r:id="rId40"/>
    <p:sldId id="328" r:id="rId41"/>
    <p:sldId id="329" r:id="rId42"/>
    <p:sldId id="330" r:id="rId43"/>
    <p:sldId id="331" r:id="rId44"/>
    <p:sldId id="332" r:id="rId45"/>
    <p:sldId id="26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294"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CCECFF"/>
    <a:srgbClr val="1212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82271" autoAdjust="0"/>
  </p:normalViewPr>
  <p:slideViewPr>
    <p:cSldViewPr snapToGrid="0" snapToObjects="1">
      <p:cViewPr varScale="1">
        <p:scale>
          <a:sx n="95" d="100"/>
          <a:sy n="95" d="100"/>
        </p:scale>
        <p:origin x="202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6C66FF-1110-495F-86E7-7BCCC832AAE6}" type="datetimeFigureOut">
              <a:rPr lang="en-US" smtClean="0"/>
              <a:t>7/31/2016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B08138-551E-4D42-BC13-A21EA96154F1}" type="slidenum">
              <a:rPr lang="en-US" smtClean="0"/>
              <a:t>‹#›</a:t>
            </a:fld>
            <a:endParaRPr lang="en-US"/>
          </a:p>
        </p:txBody>
      </p:sp>
    </p:spTree>
    <p:extLst>
      <p:ext uri="{BB962C8B-B14F-4D97-AF65-F5344CB8AC3E}">
        <p14:creationId xmlns:p14="http://schemas.microsoft.com/office/powerpoint/2010/main" val="424015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dirty="0"/>
              <a:t>v. 1 — Early on the first day of the week several women came to the tomb of Jesus bringing spices with which to complete the preparation of His body for burial which had been hastily done earlier. Although John names only Mary Magdalene, we know from the Synoptics that other women were with her (cf. Matt. 28:1; Mark 16:1-4; Luke 23:1-3,10).</a:t>
            </a:r>
          </a:p>
          <a:p>
            <a:pPr rtl="0"/>
            <a:endParaRPr lang="en-US" dirty="0"/>
          </a:p>
          <a:p>
            <a:pPr rtl="0"/>
            <a:r>
              <a:rPr lang="en-US" sz="1200" dirty="0"/>
              <a:t>When did Christ arise? The answer is “on the third day” (cf. Matt. 16:21; Luke 9:22; Acts 10:40; I Cor. 15:4). Two other expressions are also </a:t>
            </a:r>
            <a:r>
              <a:rPr lang="en-US" sz="1200" dirty="0" err="1"/>
              <a:t>found:”in</a:t>
            </a:r>
            <a:r>
              <a:rPr lang="en-US" sz="1200" dirty="0"/>
              <a:t> three days” (Matt. 26:61; John 2:19), and “after three days” (Matt. 27:63; Mark 8:31). All of these expressions embrace the same period according to the Hebrew reckoning of time. Some students have vainly sought to prove that Jesus was in the grave a total of seventy-two hours because of His statement in Matt. 12:40. Such proof is unnecessary and impossible because in attempting such one must ignore that the Jews counted any part of a day or night as though it were the whole. For example, the Pharisees quoted Jesus as saying “</a:t>
            </a:r>
            <a:r>
              <a:rPr lang="en-US" sz="1200" i="1" dirty="0"/>
              <a:t>after three days I will rise again”; but they requested a guard for His </a:t>
            </a:r>
            <a:r>
              <a:rPr lang="en-US" sz="1200" i="1" dirty="0" err="1"/>
              <a:t>sepulchre</a:t>
            </a:r>
            <a:r>
              <a:rPr lang="en-US" sz="1200" i="1" dirty="0"/>
              <a:t> “until the third day” (Matt. 27:63-64). The Hebrew form of reckoning time is clearly seen in the story of Esther. She instructed the Jews of </a:t>
            </a:r>
            <a:r>
              <a:rPr lang="en-US" sz="1200" i="1" dirty="0" err="1"/>
              <a:t>Shushan</a:t>
            </a:r>
            <a:r>
              <a:rPr lang="en-US" sz="1200" i="1" dirty="0"/>
              <a:t> neither to eat nor drink for “three days, night or day”; yet she went into the king’s presence “on the third day”(Esth. 4:16; 5:1). In Gen. 42:17-18 it is said that Joseph put his brothers “into ward three days.” However, on “the third day” he released them. Years, as well as days, were also counted as a whole if any part was in-</a:t>
            </a:r>
            <a:r>
              <a:rPr lang="en-US" sz="1200" i="1" dirty="0" err="1"/>
              <a:t>cluded</a:t>
            </a:r>
            <a:r>
              <a:rPr lang="en-US" sz="1200" i="1" dirty="0"/>
              <a:t>. Although Paul preached in Ephesus about two years and three months (Acts 19:8-10), he later described this period in round numbers as having been “three years” (Acts 20:31).</a:t>
            </a:r>
          </a:p>
          <a:p>
            <a:pPr rtl="0"/>
            <a:endParaRPr lang="en-US" dirty="0"/>
          </a:p>
          <a:p>
            <a:pPr rtl="0"/>
            <a:endParaRPr lang="en-US" dirty="0"/>
          </a:p>
          <a:p>
            <a:pPr rtl="0"/>
            <a:endParaRPr lang="en-US" dirty="0"/>
          </a:p>
          <a:p>
            <a:pPr rtl="0"/>
            <a:r>
              <a:rPr lang="en-US" sz="1200" dirty="0"/>
              <a:t>132</a:t>
            </a:r>
          </a:p>
          <a:p>
            <a:pPr rtl="0"/>
            <a:endParaRPr lang="en-US" dirty="0"/>
          </a:p>
          <a:p>
            <a:pPr rtl="0"/>
            <a:r>
              <a:rPr lang="en-US" sz="1200" dirty="0"/>
              <a:t>Jesus was crucified on Friday which was the preparation day, i.e., the day before the Sabbath (cf. Mark 15:42; Luke 23:54-56). He arose early on the first day of the week (cf. Mark 16:9; Lk. 24:1). According to the Hebrew manner of counting periods of time, the night and day of Friday (“Preparation”) was the first day. The night and day of the Sabbath was the second day. He arose on “the third day,” which was the first day of the week.</a:t>
            </a:r>
          </a:p>
          <a:p>
            <a:pPr rtl="0"/>
            <a:endParaRPr lang="en-US" dirty="0"/>
          </a:p>
          <a:p>
            <a:pPr rtl="0"/>
            <a:r>
              <a:rPr lang="en-US" sz="1200" dirty="0" err="1"/>
              <a:t>Sabbatarians</a:t>
            </a:r>
            <a:r>
              <a:rPr lang="en-US" sz="1200" dirty="0"/>
              <a:t> have attempted to prove that Jesus was raised on the Sabbath day rather than on the first day of the week. Luke’s account clearly refutes their claim. In Luke 24:1 the time is established as “the first day of the week.” Later, on “that same day”(v. 13), Jesus talked with two men from the village of Emmaus who affirmed that “today is the third day since all these things were done”(Luke 24:21). This was according to His promise that He would on “the third day rise again” (v. 7). Even though Matthew’s account is translated as “in the end of the </a:t>
            </a:r>
            <a:r>
              <a:rPr lang="en-US" sz="1200" dirty="0" err="1"/>
              <a:t>sabbath</a:t>
            </a:r>
            <a:r>
              <a:rPr lang="en-US" sz="1200" dirty="0"/>
              <a:t>” (Matt. 28:1), the literal construction means “the </a:t>
            </a:r>
            <a:r>
              <a:rPr lang="en-US" sz="1200" dirty="0" err="1"/>
              <a:t>sabbath</a:t>
            </a:r>
            <a:r>
              <a:rPr lang="en-US" sz="1200" dirty="0"/>
              <a:t> having just passed, after the </a:t>
            </a:r>
            <a:r>
              <a:rPr lang="en-US" sz="1200" dirty="0" err="1"/>
              <a:t>sabbath</a:t>
            </a:r>
            <a:r>
              <a:rPr lang="en-US" sz="1200" dirty="0"/>
              <a:t>, i.e., at the early dawn of the first day of the week — an interpretation absolutely demanded …” (</a:t>
            </a:r>
            <a:r>
              <a:rPr lang="en-US" sz="1200" i="1" dirty="0"/>
              <a:t>Thayer p. 471). Therefore Matthew’s ac-count harmonizes with Mark, Luke, and John that “as it began to dawn toward the first day of the week, came Mary Magdalene and the other Mary to see the </a:t>
            </a:r>
            <a:r>
              <a:rPr lang="en-US" sz="1200" i="1" dirty="0" err="1"/>
              <a:t>sepulchre</a:t>
            </a:r>
            <a:r>
              <a:rPr lang="en-US" sz="1200" i="1" dirty="0"/>
              <a:t>.”</a:t>
            </a:r>
          </a:p>
          <a:p>
            <a:pPr lvl="1"/>
            <a:r>
              <a:rPr lang="en-US" dirty="0"/>
              <a:t> Harkrider. (</a:t>
            </a:r>
            <a:r>
              <a:rPr lang="en-US" dirty="0" err="1"/>
              <a:t>n.d.</a:t>
            </a:r>
            <a:r>
              <a:rPr lang="en-US" dirty="0"/>
              <a:t>). Book of John.</a:t>
            </a:r>
          </a:p>
          <a:p>
            <a:pPr rtl="0"/>
            <a:endParaRPr lang="en-US" dirty="0"/>
          </a:p>
          <a:p>
            <a:r>
              <a:rPr lang="en-US" b="0" i="0" u="none" strike="noStrike" baseline="0" dirty="0"/>
              <a:t> Harkrider. (</a:t>
            </a:r>
            <a:r>
              <a:rPr lang="en-US" b="0" i="0" u="none" strike="noStrike" baseline="0" dirty="0" err="1"/>
              <a:t>n.d.</a:t>
            </a:r>
            <a:r>
              <a:rPr lang="en-US" b="0" i="0" u="none" strike="noStrike" baseline="0" dirty="0"/>
              <a:t>). </a:t>
            </a:r>
            <a:r>
              <a:rPr lang="en-US" b="0" i="1" u="none" strike="noStrike" baseline="0" dirty="0"/>
              <a:t>Book of John</a:t>
            </a:r>
            <a:r>
              <a:rPr lang="en-US" b="0" i="0" u="none" strike="noStrike" baseline="0" dirty="0"/>
              <a:t>.</a:t>
            </a:r>
          </a:p>
          <a:p>
            <a:endParaRPr lang="en-US" dirty="0"/>
          </a:p>
        </p:txBody>
      </p:sp>
      <p:sp>
        <p:nvSpPr>
          <p:cNvPr id="4" name="Slide Number Placeholder 3"/>
          <p:cNvSpPr>
            <a:spLocks noGrp="1"/>
          </p:cNvSpPr>
          <p:nvPr>
            <p:ph type="sldNum" sz="quarter" idx="10"/>
          </p:nvPr>
        </p:nvSpPr>
        <p:spPr/>
        <p:txBody>
          <a:bodyPr/>
          <a:lstStyle/>
          <a:p>
            <a:fld id="{CFB08138-551E-4D42-BC13-A21EA96154F1}" type="slidenum">
              <a:rPr lang="en-US" smtClean="0"/>
              <a:t>2</a:t>
            </a:fld>
            <a:endParaRPr lang="en-US"/>
          </a:p>
        </p:txBody>
      </p:sp>
    </p:spTree>
    <p:extLst>
      <p:ext uri="{BB962C8B-B14F-4D97-AF65-F5344CB8AC3E}">
        <p14:creationId xmlns:p14="http://schemas.microsoft.com/office/powerpoint/2010/main" val="1061021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Acts book 1 – Pg. 7</a:t>
            </a:r>
          </a:p>
          <a:p>
            <a:r>
              <a:rPr lang="en-US" dirty="0"/>
              <a:t>Acts book 2 – Pg. 59</a:t>
            </a:r>
          </a:p>
        </p:txBody>
      </p:sp>
      <p:sp>
        <p:nvSpPr>
          <p:cNvPr id="4" name="Slide Number Placeholder 3"/>
          <p:cNvSpPr>
            <a:spLocks noGrp="1"/>
          </p:cNvSpPr>
          <p:nvPr>
            <p:ph type="sldNum" sz="quarter" idx="10"/>
          </p:nvPr>
        </p:nvSpPr>
        <p:spPr/>
        <p:txBody>
          <a:bodyPr/>
          <a:lstStyle/>
          <a:p>
            <a:fld id="{CFB08138-551E-4D42-BC13-A21EA96154F1}" type="slidenum">
              <a:rPr lang="en-US" smtClean="0"/>
              <a:t>17</a:t>
            </a:fld>
            <a:endParaRPr lang="en-US"/>
          </a:p>
        </p:txBody>
      </p:sp>
    </p:spTree>
    <p:extLst>
      <p:ext uri="{BB962C8B-B14F-4D97-AF65-F5344CB8AC3E}">
        <p14:creationId xmlns:p14="http://schemas.microsoft.com/office/powerpoint/2010/main" val="705770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Acts book 1 – Pg. 7</a:t>
            </a:r>
          </a:p>
          <a:p>
            <a:r>
              <a:rPr lang="en-US" dirty="0"/>
              <a:t>Acts book 2 – Pg. 59</a:t>
            </a:r>
          </a:p>
        </p:txBody>
      </p:sp>
      <p:sp>
        <p:nvSpPr>
          <p:cNvPr id="4" name="Slide Number Placeholder 3"/>
          <p:cNvSpPr>
            <a:spLocks noGrp="1"/>
          </p:cNvSpPr>
          <p:nvPr>
            <p:ph type="sldNum" sz="quarter" idx="10"/>
          </p:nvPr>
        </p:nvSpPr>
        <p:spPr/>
        <p:txBody>
          <a:bodyPr/>
          <a:lstStyle/>
          <a:p>
            <a:fld id="{CFB08138-551E-4D42-BC13-A21EA96154F1}" type="slidenum">
              <a:rPr lang="en-US" smtClean="0"/>
              <a:t>18</a:t>
            </a:fld>
            <a:endParaRPr lang="en-US"/>
          </a:p>
        </p:txBody>
      </p:sp>
    </p:spTree>
    <p:extLst>
      <p:ext uri="{BB962C8B-B14F-4D97-AF65-F5344CB8AC3E}">
        <p14:creationId xmlns:p14="http://schemas.microsoft.com/office/powerpoint/2010/main" val="4280109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Assuring the disciples that he truly</a:t>
            </a:r>
            <a:r>
              <a:rPr lang="en-US" baseline="0" dirty="0"/>
              <a:t> was resurrected and not imagined.</a:t>
            </a:r>
            <a:endParaRPr lang="en-US" dirty="0"/>
          </a:p>
        </p:txBody>
      </p:sp>
      <p:sp>
        <p:nvSpPr>
          <p:cNvPr id="4" name="Slide Number Placeholder 3"/>
          <p:cNvSpPr>
            <a:spLocks noGrp="1"/>
          </p:cNvSpPr>
          <p:nvPr>
            <p:ph type="sldNum" sz="quarter" idx="10"/>
          </p:nvPr>
        </p:nvSpPr>
        <p:spPr/>
        <p:txBody>
          <a:bodyPr/>
          <a:lstStyle/>
          <a:p>
            <a:fld id="{CFB08138-551E-4D42-BC13-A21EA96154F1}" type="slidenum">
              <a:rPr lang="en-US" smtClean="0"/>
              <a:t>20</a:t>
            </a:fld>
            <a:endParaRPr lang="en-US"/>
          </a:p>
        </p:txBody>
      </p:sp>
    </p:spTree>
    <p:extLst>
      <p:ext uri="{BB962C8B-B14F-4D97-AF65-F5344CB8AC3E}">
        <p14:creationId xmlns:p14="http://schemas.microsoft.com/office/powerpoint/2010/main" val="1081343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Assuring the disciples that he truly</a:t>
            </a:r>
            <a:r>
              <a:rPr lang="en-US" baseline="0" dirty="0"/>
              <a:t> was resurrected and not imagined.</a:t>
            </a:r>
            <a:endParaRPr lang="en-US" dirty="0"/>
          </a:p>
        </p:txBody>
      </p:sp>
      <p:sp>
        <p:nvSpPr>
          <p:cNvPr id="4" name="Slide Number Placeholder 3"/>
          <p:cNvSpPr>
            <a:spLocks noGrp="1"/>
          </p:cNvSpPr>
          <p:nvPr>
            <p:ph type="sldNum" sz="quarter" idx="10"/>
          </p:nvPr>
        </p:nvSpPr>
        <p:spPr/>
        <p:txBody>
          <a:bodyPr/>
          <a:lstStyle/>
          <a:p>
            <a:fld id="{CFB08138-551E-4D42-BC13-A21EA96154F1}" type="slidenum">
              <a:rPr lang="en-US" smtClean="0"/>
              <a:t>21</a:t>
            </a:fld>
            <a:endParaRPr lang="en-US"/>
          </a:p>
        </p:txBody>
      </p:sp>
    </p:spTree>
    <p:extLst>
      <p:ext uri="{BB962C8B-B14F-4D97-AF65-F5344CB8AC3E}">
        <p14:creationId xmlns:p14="http://schemas.microsoft.com/office/powerpoint/2010/main" val="794040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 and John They are waiting on the Lord. In Galilee.</a:t>
            </a:r>
          </a:p>
        </p:txBody>
      </p:sp>
      <p:sp>
        <p:nvSpPr>
          <p:cNvPr id="4" name="Slide Number Placeholder 3"/>
          <p:cNvSpPr>
            <a:spLocks noGrp="1"/>
          </p:cNvSpPr>
          <p:nvPr>
            <p:ph type="sldNum" sz="quarter" idx="10"/>
          </p:nvPr>
        </p:nvSpPr>
        <p:spPr/>
        <p:txBody>
          <a:bodyPr/>
          <a:lstStyle/>
          <a:p>
            <a:fld id="{CFB08138-551E-4D42-BC13-A21EA96154F1}" type="slidenum">
              <a:rPr lang="en-US" smtClean="0"/>
              <a:t>22</a:t>
            </a:fld>
            <a:endParaRPr lang="en-US"/>
          </a:p>
        </p:txBody>
      </p:sp>
    </p:spTree>
    <p:extLst>
      <p:ext uri="{BB962C8B-B14F-4D97-AF65-F5344CB8AC3E}">
        <p14:creationId xmlns:p14="http://schemas.microsoft.com/office/powerpoint/2010/main" val="270473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Luke 5:1-2 … 3 </a:t>
            </a:r>
            <a:r>
              <a:rPr lang="en-US" dirty="0" err="1"/>
              <a:t>yrs</a:t>
            </a:r>
            <a:r>
              <a:rPr lang="en-US" dirty="0"/>
              <a:t> earlier.</a:t>
            </a:r>
            <a:br>
              <a:rPr lang="en-US" dirty="0"/>
            </a:br>
            <a:br>
              <a:rPr lang="en-US" dirty="0"/>
            </a:br>
            <a:r>
              <a:rPr lang="en-US" dirty="0"/>
              <a:t>He</a:t>
            </a:r>
            <a:r>
              <a:rPr lang="en-US" baseline="0" dirty="0"/>
              <a:t> knew who it was because of what happened previously!</a:t>
            </a:r>
            <a:endParaRPr lang="en-US" dirty="0"/>
          </a:p>
        </p:txBody>
      </p:sp>
      <p:sp>
        <p:nvSpPr>
          <p:cNvPr id="4" name="Slide Number Placeholder 3"/>
          <p:cNvSpPr>
            <a:spLocks noGrp="1"/>
          </p:cNvSpPr>
          <p:nvPr>
            <p:ph type="sldNum" sz="quarter" idx="10"/>
          </p:nvPr>
        </p:nvSpPr>
        <p:spPr/>
        <p:txBody>
          <a:bodyPr/>
          <a:lstStyle/>
          <a:p>
            <a:fld id="{CFB08138-551E-4D42-BC13-A21EA96154F1}" type="slidenum">
              <a:rPr lang="en-US" smtClean="0"/>
              <a:t>23</a:t>
            </a:fld>
            <a:endParaRPr lang="en-US"/>
          </a:p>
        </p:txBody>
      </p:sp>
    </p:spTree>
    <p:extLst>
      <p:ext uri="{BB962C8B-B14F-4D97-AF65-F5344CB8AC3E}">
        <p14:creationId xmlns:p14="http://schemas.microsoft.com/office/powerpoint/2010/main" val="2359076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Fisher’s coat … upper garment.</a:t>
            </a:r>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CFB08138-551E-4D42-BC13-A21EA96154F1}" type="slidenum">
              <a:rPr lang="en-US" smtClean="0"/>
              <a:t>24</a:t>
            </a:fld>
            <a:endParaRPr lang="en-US"/>
          </a:p>
        </p:txBody>
      </p:sp>
    </p:spTree>
    <p:extLst>
      <p:ext uri="{BB962C8B-B14F-4D97-AF65-F5344CB8AC3E}">
        <p14:creationId xmlns:p14="http://schemas.microsoft.com/office/powerpoint/2010/main" val="247061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Drug them to the shore. When you do what God</a:t>
            </a:r>
            <a:r>
              <a:rPr lang="en-US" baseline="0" dirty="0"/>
              <a:t> says, the reward follows. Spiritually.</a:t>
            </a:r>
            <a:endParaRPr lang="en-US" dirty="0"/>
          </a:p>
        </p:txBody>
      </p:sp>
      <p:sp>
        <p:nvSpPr>
          <p:cNvPr id="4" name="Slide Number Placeholder 3"/>
          <p:cNvSpPr>
            <a:spLocks noGrp="1"/>
          </p:cNvSpPr>
          <p:nvPr>
            <p:ph type="sldNum" sz="quarter" idx="10"/>
          </p:nvPr>
        </p:nvSpPr>
        <p:spPr/>
        <p:txBody>
          <a:bodyPr/>
          <a:lstStyle/>
          <a:p>
            <a:fld id="{CFB08138-551E-4D42-BC13-A21EA96154F1}" type="slidenum">
              <a:rPr lang="en-US" smtClean="0"/>
              <a:t>25</a:t>
            </a:fld>
            <a:endParaRPr lang="en-US"/>
          </a:p>
        </p:txBody>
      </p:sp>
    </p:spTree>
    <p:extLst>
      <p:ext uri="{BB962C8B-B14F-4D97-AF65-F5344CB8AC3E}">
        <p14:creationId xmlns:p14="http://schemas.microsoft.com/office/powerpoint/2010/main" val="2279704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Jesus invited them to “come and dine.” On the day of His resurrection He had eaten with them which proved His bodily resurrection (cf. Lk. 24:36-43).</a:t>
            </a:r>
            <a:r>
              <a:rPr lang="en-US" sz="1200" baseline="0" dirty="0"/>
              <a:t> - </a:t>
            </a:r>
            <a:r>
              <a:rPr lang="en-US" dirty="0"/>
              <a:t> Harkrider. (</a:t>
            </a:r>
            <a:r>
              <a:rPr lang="en-US" dirty="0" err="1"/>
              <a:t>n.d.</a:t>
            </a:r>
            <a:r>
              <a:rPr lang="en-US" dirty="0"/>
              <a:t>). Book of John.</a:t>
            </a:r>
          </a:p>
          <a:p>
            <a:br>
              <a:rPr lang="en-US" dirty="0"/>
            </a:br>
            <a:r>
              <a:rPr lang="en-US" sz="1200" kern="1200" dirty="0">
                <a:solidFill>
                  <a:schemeClr val="tx1"/>
                </a:solidFill>
                <a:effectLst/>
                <a:latin typeface="+mn-lt"/>
                <a:ea typeface="+mn-ea"/>
                <a:cs typeface="+mn-cs"/>
              </a:rPr>
              <a:t>Luke 24:36–49 (NASB95) </a:t>
            </a:r>
          </a:p>
          <a:p>
            <a:r>
              <a:rPr lang="en-US" sz="1200" u="none" strike="noStrike" kern="1200" baseline="30000" dirty="0">
                <a:solidFill>
                  <a:schemeClr val="tx1"/>
                </a:solidFill>
                <a:effectLst/>
                <a:latin typeface="+mn-lt"/>
                <a:ea typeface="+mn-ea"/>
                <a:cs typeface="+mn-cs"/>
              </a:rPr>
              <a:t>36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While they were telling these things, He Himself stood in their midst and said to them, “Peace be to you.” </a:t>
            </a:r>
            <a:r>
              <a:rPr lang="en-US" sz="1200" u="none" strike="noStrike" kern="1200" baseline="30000" dirty="0">
                <a:solidFill>
                  <a:schemeClr val="tx1"/>
                </a:solidFill>
                <a:effectLst/>
                <a:latin typeface="+mn-lt"/>
                <a:ea typeface="+mn-ea"/>
                <a:cs typeface="+mn-cs"/>
              </a:rPr>
              <a:t>37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they were startled and frightened and thought that they were seeing a spirit. </a:t>
            </a:r>
            <a:r>
              <a:rPr lang="en-US" sz="1200" u="none" strike="noStrike" kern="1200" baseline="30000" dirty="0">
                <a:solidFill>
                  <a:schemeClr val="tx1"/>
                </a:solidFill>
                <a:effectLst/>
                <a:latin typeface="+mn-lt"/>
                <a:ea typeface="+mn-ea"/>
                <a:cs typeface="+mn-cs"/>
              </a:rPr>
              <a:t>38</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He said to them, “Why are you troubled, and why do doubts arise in your hearts? </a:t>
            </a:r>
            <a:r>
              <a:rPr lang="en-US" sz="1200" u="none" strike="noStrike" kern="1200" baseline="30000" dirty="0">
                <a:solidFill>
                  <a:schemeClr val="tx1"/>
                </a:solidFill>
                <a:effectLst/>
                <a:latin typeface="+mn-lt"/>
                <a:ea typeface="+mn-ea"/>
                <a:cs typeface="+mn-cs"/>
              </a:rPr>
              <a:t>39</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“See My hands and My feet, that it is I Myself; touch Me and see, for a spirit does not have flesh and bones as you see that I have.” </a:t>
            </a:r>
            <a:r>
              <a:rPr lang="en-US" sz="1200" u="none" strike="noStrike" kern="1200" baseline="30000" dirty="0">
                <a:solidFill>
                  <a:schemeClr val="tx1"/>
                </a:solidFill>
                <a:effectLst/>
                <a:latin typeface="+mn-lt"/>
                <a:ea typeface="+mn-ea"/>
                <a:cs typeface="+mn-cs"/>
              </a:rPr>
              <a:t>40</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when He had said this, He showed them His hands and His feet. </a:t>
            </a:r>
            <a:r>
              <a:rPr lang="en-US" sz="1200" u="none" strike="noStrike" kern="1200" baseline="30000" dirty="0">
                <a:solidFill>
                  <a:schemeClr val="tx1"/>
                </a:solidFill>
                <a:effectLst/>
                <a:latin typeface="+mn-lt"/>
                <a:ea typeface="+mn-ea"/>
                <a:cs typeface="+mn-cs"/>
              </a:rPr>
              <a:t>41</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While they still could not believe </a:t>
            </a:r>
            <a:r>
              <a:rPr lang="en-US" sz="1200" i="1" kern="1200" dirty="0">
                <a:solidFill>
                  <a:schemeClr val="tx1"/>
                </a:solidFill>
                <a:effectLst/>
                <a:latin typeface="+mn-lt"/>
                <a:ea typeface="+mn-ea"/>
                <a:cs typeface="+mn-cs"/>
              </a:rPr>
              <a:t>it</a:t>
            </a:r>
            <a:r>
              <a:rPr lang="en-US" sz="1200" kern="1200" dirty="0">
                <a:solidFill>
                  <a:schemeClr val="tx1"/>
                </a:solidFill>
                <a:effectLst/>
                <a:latin typeface="+mn-lt"/>
                <a:ea typeface="+mn-ea"/>
                <a:cs typeface="+mn-cs"/>
              </a:rPr>
              <a:t> because of their joy and amazement, He said to them, “Have you anything here to eat?” </a:t>
            </a:r>
            <a:r>
              <a:rPr lang="en-US" sz="1200" u="none" strike="noStrike" kern="1200" baseline="30000" dirty="0">
                <a:solidFill>
                  <a:schemeClr val="tx1"/>
                </a:solidFill>
                <a:effectLst/>
                <a:latin typeface="+mn-lt"/>
                <a:ea typeface="+mn-ea"/>
                <a:cs typeface="+mn-cs"/>
              </a:rPr>
              <a:t>42</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They gave Him a piece of a broiled fish; </a:t>
            </a:r>
            <a:r>
              <a:rPr lang="en-US" sz="1200" u="none" strike="noStrike" kern="1200" baseline="30000" dirty="0">
                <a:solidFill>
                  <a:schemeClr val="tx1"/>
                </a:solidFill>
                <a:effectLst/>
                <a:latin typeface="+mn-lt"/>
                <a:ea typeface="+mn-ea"/>
                <a:cs typeface="+mn-cs"/>
              </a:rPr>
              <a:t>43</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He took it and ate </a:t>
            </a:r>
            <a:r>
              <a:rPr lang="en-US" sz="1200" i="1" kern="1200" dirty="0">
                <a:solidFill>
                  <a:schemeClr val="tx1"/>
                </a:solidFill>
                <a:effectLst/>
                <a:latin typeface="+mn-lt"/>
                <a:ea typeface="+mn-ea"/>
                <a:cs typeface="+mn-cs"/>
              </a:rPr>
              <a:t>it</a:t>
            </a:r>
            <a:r>
              <a:rPr lang="en-US" sz="1200" kern="1200" dirty="0">
                <a:solidFill>
                  <a:schemeClr val="tx1"/>
                </a:solidFill>
                <a:effectLst/>
                <a:latin typeface="+mn-lt"/>
                <a:ea typeface="+mn-ea"/>
                <a:cs typeface="+mn-cs"/>
              </a:rPr>
              <a:t> before them. </a:t>
            </a:r>
            <a:endParaRPr lang="en-US" dirty="0"/>
          </a:p>
        </p:txBody>
      </p:sp>
      <p:sp>
        <p:nvSpPr>
          <p:cNvPr id="4" name="Slide Number Placeholder 3"/>
          <p:cNvSpPr>
            <a:spLocks noGrp="1"/>
          </p:cNvSpPr>
          <p:nvPr>
            <p:ph type="sldNum" sz="quarter" idx="10"/>
          </p:nvPr>
        </p:nvSpPr>
        <p:spPr/>
        <p:txBody>
          <a:bodyPr/>
          <a:lstStyle/>
          <a:p>
            <a:fld id="{CFB08138-551E-4D42-BC13-A21EA96154F1}" type="slidenum">
              <a:rPr lang="en-US" smtClean="0"/>
              <a:t>26</a:t>
            </a:fld>
            <a:endParaRPr lang="en-US"/>
          </a:p>
        </p:txBody>
      </p:sp>
    </p:spTree>
    <p:extLst>
      <p:ext uri="{BB962C8B-B14F-4D97-AF65-F5344CB8AC3E}">
        <p14:creationId xmlns:p14="http://schemas.microsoft.com/office/powerpoint/2010/main" val="3106574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Agapao</a:t>
            </a:r>
            <a:r>
              <a:rPr lang="en-US" baseline="0" dirty="0"/>
              <a:t> – does not depend on corresponding good will in return.</a:t>
            </a:r>
            <a:br>
              <a:rPr lang="en-US" baseline="0" dirty="0"/>
            </a:br>
            <a:br>
              <a:rPr lang="en-US" baseline="0" dirty="0"/>
            </a:br>
            <a:r>
              <a:rPr lang="en-US" baseline="0" dirty="0"/>
              <a:t>Humbling experience for Peter … calling him on his former denials and calling him to his Apostolic duties.</a:t>
            </a:r>
            <a:br>
              <a:rPr lang="en-US" baseline="0" dirty="0"/>
            </a:br>
            <a:br>
              <a:rPr lang="en-US" baseline="0" dirty="0"/>
            </a:br>
            <a:r>
              <a:rPr lang="en-US" baseline="0" dirty="0"/>
              <a:t>Emphasis on Peter himself</a:t>
            </a:r>
            <a:br>
              <a:rPr lang="en-US" baseline="0" dirty="0"/>
            </a:br>
            <a:br>
              <a:rPr lang="en-US" baseline="0" dirty="0"/>
            </a:br>
            <a:r>
              <a:rPr lang="en-US" sz="1200" b="1" kern="1200" dirty="0">
                <a:solidFill>
                  <a:schemeClr val="tx1"/>
                </a:solidFill>
                <a:effectLst/>
                <a:latin typeface="+mn-lt"/>
                <a:ea typeface="+mn-ea"/>
                <a:cs typeface="+mn-cs"/>
              </a:rPr>
              <a:t>Matthew 26:33 (NASB95) </a:t>
            </a:r>
          </a:p>
          <a:p>
            <a:r>
              <a:rPr lang="en-US" sz="1200" b="1" u="none" strike="noStrike" kern="1200" baseline="30000" dirty="0">
                <a:solidFill>
                  <a:schemeClr val="tx1"/>
                </a:solidFill>
                <a:effectLst/>
                <a:latin typeface="+mn-lt"/>
                <a:ea typeface="+mn-ea"/>
                <a:cs typeface="+mn-cs"/>
              </a:rPr>
              <a:t>33</a:t>
            </a:r>
            <a:r>
              <a:rPr lang="en-US" sz="1200" b="1" u="none" strike="noStrike"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But Peter said to Him, “</a:t>
            </a:r>
            <a:r>
              <a:rPr lang="en-US" sz="1200" b="1" i="1" kern="1200" dirty="0">
                <a:solidFill>
                  <a:schemeClr val="tx1"/>
                </a:solidFill>
                <a:effectLst/>
                <a:latin typeface="+mn-lt"/>
                <a:ea typeface="+mn-ea"/>
                <a:cs typeface="+mn-cs"/>
              </a:rPr>
              <a:t>Even</a:t>
            </a:r>
            <a:r>
              <a:rPr lang="en-US" sz="1200" b="1" kern="1200" dirty="0">
                <a:solidFill>
                  <a:schemeClr val="tx1"/>
                </a:solidFill>
                <a:effectLst/>
                <a:latin typeface="+mn-lt"/>
                <a:ea typeface="+mn-ea"/>
                <a:cs typeface="+mn-cs"/>
              </a:rPr>
              <a:t> though all may fall away because of You, I will never fall away.” </a:t>
            </a:r>
          </a:p>
          <a:p>
            <a:endParaRPr lang="en-US" dirty="0"/>
          </a:p>
        </p:txBody>
      </p:sp>
      <p:sp>
        <p:nvSpPr>
          <p:cNvPr id="4" name="Slide Number Placeholder 3"/>
          <p:cNvSpPr>
            <a:spLocks noGrp="1"/>
          </p:cNvSpPr>
          <p:nvPr>
            <p:ph type="sldNum" sz="quarter" idx="10"/>
          </p:nvPr>
        </p:nvSpPr>
        <p:spPr/>
        <p:txBody>
          <a:bodyPr/>
          <a:lstStyle/>
          <a:p>
            <a:fld id="{CFB08138-551E-4D42-BC13-A21EA96154F1}" type="slidenum">
              <a:rPr lang="en-US" smtClean="0"/>
              <a:t>27</a:t>
            </a:fld>
            <a:endParaRPr lang="en-US"/>
          </a:p>
        </p:txBody>
      </p:sp>
    </p:spTree>
    <p:extLst>
      <p:ext uri="{BB962C8B-B14F-4D97-AF65-F5344CB8AC3E}">
        <p14:creationId xmlns:p14="http://schemas.microsoft.com/office/powerpoint/2010/main" val="855754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dirty="0"/>
              <a:t>v. 2 — The empty tomb stands as formidable testimony to answer all skeptics who doubt or deny the Lord’s resurrection. Where did His body go? If His enemies stole the body, why did not they later produce the evidence and stop the rapid spread of Christianity? If the disciples stole His body, why were they later willing to die for a lie? Furthermore, why would their enemies have protected the soldiers who were stationed at the tomb to prevent such? (cf. Matt. 28:11-15) The disciples did not expect Him to be raised! This is witnessed by the announcement of Mary, “they have taken away the Lord out of the </a:t>
            </a:r>
            <a:r>
              <a:rPr lang="en-US" sz="1200" dirty="0" err="1"/>
              <a:t>sepulchre</a:t>
            </a:r>
            <a:r>
              <a:rPr lang="en-US" sz="1200" dirty="0"/>
              <a:t>”!</a:t>
            </a:r>
          </a:p>
          <a:p>
            <a:r>
              <a:rPr lang="en-US" dirty="0"/>
              <a:t> Harkrider. (</a:t>
            </a:r>
            <a:r>
              <a:rPr lang="en-US" dirty="0" err="1"/>
              <a:t>n.d.</a:t>
            </a:r>
            <a:r>
              <a:rPr lang="en-US" dirty="0"/>
              <a:t>). Book of John.</a:t>
            </a:r>
          </a:p>
          <a:p>
            <a:pPr rtl="0"/>
            <a:endParaRPr lang="en-US" dirty="0"/>
          </a:p>
          <a:p>
            <a:r>
              <a:rPr lang="en-US" b="0" i="0" u="none" strike="noStrike" baseline="0" dirty="0"/>
              <a:t> Harkrider. (</a:t>
            </a:r>
            <a:r>
              <a:rPr lang="en-US" b="0" i="0" u="none" strike="noStrike" baseline="0" dirty="0" err="1"/>
              <a:t>n.d.</a:t>
            </a:r>
            <a:r>
              <a:rPr lang="en-US" b="0" i="0" u="none" strike="noStrike" baseline="0" dirty="0"/>
              <a:t>). </a:t>
            </a:r>
            <a:r>
              <a:rPr lang="en-US" b="0" i="1" u="none" strike="noStrike" baseline="0" dirty="0"/>
              <a:t>Book of John</a:t>
            </a:r>
            <a:r>
              <a:rPr lang="en-US" b="0" i="0" u="none" strike="noStrike" baseline="0" dirty="0"/>
              <a:t>.</a:t>
            </a:r>
          </a:p>
          <a:p>
            <a:endParaRPr lang="en-US" dirty="0"/>
          </a:p>
        </p:txBody>
      </p:sp>
      <p:sp>
        <p:nvSpPr>
          <p:cNvPr id="4" name="Slide Number Placeholder 3"/>
          <p:cNvSpPr>
            <a:spLocks noGrp="1"/>
          </p:cNvSpPr>
          <p:nvPr>
            <p:ph type="sldNum" sz="quarter" idx="10"/>
          </p:nvPr>
        </p:nvSpPr>
        <p:spPr/>
        <p:txBody>
          <a:bodyPr/>
          <a:lstStyle/>
          <a:p>
            <a:fld id="{CFB08138-551E-4D42-BC13-A21EA96154F1}" type="slidenum">
              <a:rPr lang="en-US" smtClean="0"/>
              <a:t>3</a:t>
            </a:fld>
            <a:endParaRPr lang="en-US"/>
          </a:p>
        </p:txBody>
      </p:sp>
    </p:spTree>
    <p:extLst>
      <p:ext uri="{BB962C8B-B14F-4D97-AF65-F5344CB8AC3E}">
        <p14:creationId xmlns:p14="http://schemas.microsoft.com/office/powerpoint/2010/main" val="3207485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Matthew 26:33 (NASB95) </a:t>
            </a:r>
          </a:p>
          <a:p>
            <a:r>
              <a:rPr lang="en-US" sz="1200" b="1" u="none" strike="noStrike" kern="1200" baseline="30000" dirty="0">
                <a:solidFill>
                  <a:schemeClr val="tx1"/>
                </a:solidFill>
                <a:effectLst/>
                <a:latin typeface="+mn-lt"/>
                <a:ea typeface="+mn-ea"/>
                <a:cs typeface="+mn-cs"/>
              </a:rPr>
              <a:t>33</a:t>
            </a:r>
            <a:r>
              <a:rPr lang="en-US" sz="1200" b="1" u="none" strike="noStrike"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But Peter said to Him, “</a:t>
            </a:r>
            <a:r>
              <a:rPr lang="en-US" sz="1200" b="1" i="1" kern="1200" dirty="0">
                <a:solidFill>
                  <a:schemeClr val="tx1"/>
                </a:solidFill>
                <a:effectLst/>
                <a:latin typeface="+mn-lt"/>
                <a:ea typeface="+mn-ea"/>
                <a:cs typeface="+mn-cs"/>
              </a:rPr>
              <a:t>Even</a:t>
            </a:r>
            <a:r>
              <a:rPr lang="en-US" sz="1200" b="1" kern="1200" dirty="0">
                <a:solidFill>
                  <a:schemeClr val="tx1"/>
                </a:solidFill>
                <a:effectLst/>
                <a:latin typeface="+mn-lt"/>
                <a:ea typeface="+mn-ea"/>
                <a:cs typeface="+mn-cs"/>
              </a:rPr>
              <a:t> though all may fall away because of You, I will never fall away.”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significance of these questions is not, as the Catholic church claims, that a commission was being given to Peter which made him superior in authority over the other apostles. Peter never claimed to be the supreme head of the church nor did any other inspired writer make such a claim for him. This book was written almost thirty years after Peter’s death, yet John did not ascribe the role of “Pope” to him nor did he speak of any successor. Jesus Christ is the “chief shepherd” (cf. 1 Pet. 5:4; 2:25), and He is the only universal head of the church (cf. Matt. 28:18; Eph. 1:22-23). Furthermore, when Peter was told, “feed My sheep” he was given a commission which is likewise enjoined upon all elders (cf. Acts 20:28; 1 Pet. 5:2-3). However, this does not make an elder a pope any more than Peter was made one by this charge! (cf. I Peter 5:1).</a:t>
            </a:r>
          </a:p>
          <a:p>
            <a:r>
              <a:rPr lang="en-US" sz="1200" kern="1200" dirty="0">
                <a:solidFill>
                  <a:schemeClr val="tx1"/>
                </a:solidFill>
                <a:effectLst/>
                <a:latin typeface="+mn-lt"/>
                <a:ea typeface="+mn-ea"/>
                <a:cs typeface="+mn-cs"/>
              </a:rPr>
              <a:t>Harkrider. (</a:t>
            </a:r>
            <a:r>
              <a:rPr lang="en-US" sz="1200" kern="1200" dirty="0" err="1">
                <a:solidFill>
                  <a:schemeClr val="tx1"/>
                </a:solidFill>
                <a:effectLst/>
                <a:latin typeface="+mn-lt"/>
                <a:ea typeface="+mn-ea"/>
                <a:cs typeface="+mn-cs"/>
              </a:rPr>
              <a:t>n.d.</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Book of John</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CFB08138-551E-4D42-BC13-A21EA96154F1}" type="slidenum">
              <a:rPr lang="en-US" smtClean="0"/>
              <a:t>28</a:t>
            </a:fld>
            <a:endParaRPr lang="en-US"/>
          </a:p>
        </p:txBody>
      </p:sp>
    </p:spTree>
    <p:extLst>
      <p:ext uri="{BB962C8B-B14F-4D97-AF65-F5344CB8AC3E}">
        <p14:creationId xmlns:p14="http://schemas.microsoft.com/office/powerpoint/2010/main" val="349504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“Mind your own Business”</a:t>
            </a:r>
            <a:br>
              <a:rPr lang="en-US" dirty="0"/>
            </a:br>
            <a:br>
              <a:rPr lang="en-US" dirty="0"/>
            </a:br>
            <a:r>
              <a:rPr lang="en-US" dirty="0"/>
              <a:t>Have you ever been distracted in your service to God over what someone else is</a:t>
            </a:r>
            <a:r>
              <a:rPr lang="en-US" baseline="0" dirty="0"/>
              <a:t> or is not doing? Has that ever kept you from doing what you should?</a:t>
            </a:r>
            <a:br>
              <a:rPr lang="en-US" baseline="0" dirty="0"/>
            </a:br>
            <a:br>
              <a:rPr lang="en-US" baseline="0" dirty="0"/>
            </a:br>
            <a:r>
              <a:rPr lang="en-US" baseline="0" dirty="0"/>
              <a:t>We need to stop worrying about others and do what we need to do.</a:t>
            </a:r>
            <a:endParaRPr lang="en-US" dirty="0"/>
          </a:p>
        </p:txBody>
      </p:sp>
      <p:sp>
        <p:nvSpPr>
          <p:cNvPr id="4" name="Slide Number Placeholder 3"/>
          <p:cNvSpPr>
            <a:spLocks noGrp="1"/>
          </p:cNvSpPr>
          <p:nvPr>
            <p:ph type="sldNum" sz="quarter" idx="10"/>
          </p:nvPr>
        </p:nvSpPr>
        <p:spPr/>
        <p:txBody>
          <a:bodyPr/>
          <a:lstStyle/>
          <a:p>
            <a:fld id="{CFB08138-551E-4D42-BC13-A21EA96154F1}" type="slidenum">
              <a:rPr lang="en-US" smtClean="0"/>
              <a:t>31</a:t>
            </a:fld>
            <a:endParaRPr lang="en-US"/>
          </a:p>
        </p:txBody>
      </p:sp>
    </p:spTree>
    <p:extLst>
      <p:ext uri="{BB962C8B-B14F-4D97-AF65-F5344CB8AC3E}">
        <p14:creationId xmlns:p14="http://schemas.microsoft.com/office/powerpoint/2010/main" val="4016059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B08138-551E-4D42-BC13-A21EA96154F1}" type="slidenum">
              <a:rPr lang="en-US" smtClean="0"/>
              <a:t>33</a:t>
            </a:fld>
            <a:endParaRPr lang="en-US"/>
          </a:p>
        </p:txBody>
      </p:sp>
    </p:spTree>
    <p:extLst>
      <p:ext uri="{BB962C8B-B14F-4D97-AF65-F5344CB8AC3E}">
        <p14:creationId xmlns:p14="http://schemas.microsoft.com/office/powerpoint/2010/main" val="2868430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B08138-551E-4D42-BC13-A21EA96154F1}" type="slidenum">
              <a:rPr lang="en-US" smtClean="0"/>
              <a:t>35</a:t>
            </a:fld>
            <a:endParaRPr lang="en-US"/>
          </a:p>
        </p:txBody>
      </p:sp>
    </p:spTree>
    <p:extLst>
      <p:ext uri="{BB962C8B-B14F-4D97-AF65-F5344CB8AC3E}">
        <p14:creationId xmlns:p14="http://schemas.microsoft.com/office/powerpoint/2010/main" val="444805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Jerusalem:</a:t>
            </a:r>
            <a:r>
              <a:rPr lang="en-US" baseline="0" dirty="0"/>
              <a:t> Cleansed the temple, talked with Nicodemus</a:t>
            </a:r>
            <a:br>
              <a:rPr lang="en-US" baseline="0" dirty="0"/>
            </a:br>
            <a:br>
              <a:rPr lang="en-US" baseline="0" dirty="0"/>
            </a:br>
            <a:r>
              <a:rPr lang="en-US" dirty="0"/>
              <a:t>From Jerusalem back to Cana … man asked him to come heal his son … 16 miles away</a:t>
            </a:r>
          </a:p>
        </p:txBody>
      </p:sp>
      <p:sp>
        <p:nvSpPr>
          <p:cNvPr id="4" name="Slide Number Placeholder 3"/>
          <p:cNvSpPr>
            <a:spLocks noGrp="1"/>
          </p:cNvSpPr>
          <p:nvPr>
            <p:ph type="sldNum" sz="quarter" idx="10"/>
          </p:nvPr>
        </p:nvSpPr>
        <p:spPr/>
        <p:txBody>
          <a:bodyPr/>
          <a:lstStyle/>
          <a:p>
            <a:fld id="{CFB08138-551E-4D42-BC13-A21EA96154F1}" type="slidenum">
              <a:rPr lang="en-US" smtClean="0"/>
              <a:t>36</a:t>
            </a:fld>
            <a:endParaRPr lang="en-US"/>
          </a:p>
        </p:txBody>
      </p:sp>
    </p:spTree>
    <p:extLst>
      <p:ext uri="{BB962C8B-B14F-4D97-AF65-F5344CB8AC3E}">
        <p14:creationId xmlns:p14="http://schemas.microsoft.com/office/powerpoint/2010/main" val="150113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at</a:t>
            </a:r>
            <a:r>
              <a:rPr lang="en-US" baseline="0" dirty="0"/>
              <a:t> Jerusalem … pool of Bethesda … man lame for 38 years.</a:t>
            </a:r>
            <a:endParaRPr lang="en-US" dirty="0"/>
          </a:p>
        </p:txBody>
      </p:sp>
      <p:sp>
        <p:nvSpPr>
          <p:cNvPr id="4" name="Slide Number Placeholder 3"/>
          <p:cNvSpPr>
            <a:spLocks noGrp="1"/>
          </p:cNvSpPr>
          <p:nvPr>
            <p:ph type="sldNum" sz="quarter" idx="10"/>
          </p:nvPr>
        </p:nvSpPr>
        <p:spPr/>
        <p:txBody>
          <a:bodyPr/>
          <a:lstStyle/>
          <a:p>
            <a:fld id="{CFB08138-551E-4D42-BC13-A21EA96154F1}" type="slidenum">
              <a:rPr lang="en-US" smtClean="0"/>
              <a:t>37</a:t>
            </a:fld>
            <a:endParaRPr lang="en-US"/>
          </a:p>
        </p:txBody>
      </p:sp>
    </p:spTree>
    <p:extLst>
      <p:ext uri="{BB962C8B-B14F-4D97-AF65-F5344CB8AC3E}">
        <p14:creationId xmlns:p14="http://schemas.microsoft.com/office/powerpoint/2010/main" val="3581388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with the 5000</a:t>
            </a:r>
            <a:r>
              <a:rPr lang="en-US" baseline="0" dirty="0"/>
              <a:t> on the grass … 2 fish and 5 loaves … we too were filled … sermon on the bread of life. Thrilled that Jesus can fill us with spiritual bread, life, happiness</a:t>
            </a:r>
            <a:endParaRPr lang="en-US" dirty="0"/>
          </a:p>
        </p:txBody>
      </p:sp>
      <p:sp>
        <p:nvSpPr>
          <p:cNvPr id="4" name="Slide Number Placeholder 3"/>
          <p:cNvSpPr>
            <a:spLocks noGrp="1"/>
          </p:cNvSpPr>
          <p:nvPr>
            <p:ph type="sldNum" sz="quarter" idx="10"/>
          </p:nvPr>
        </p:nvSpPr>
        <p:spPr/>
        <p:txBody>
          <a:bodyPr/>
          <a:lstStyle/>
          <a:p>
            <a:fld id="{CFB08138-551E-4D42-BC13-A21EA96154F1}" type="slidenum">
              <a:rPr lang="en-US" smtClean="0"/>
              <a:t>38</a:t>
            </a:fld>
            <a:endParaRPr lang="en-US"/>
          </a:p>
        </p:txBody>
      </p:sp>
    </p:spTree>
    <p:extLst>
      <p:ext uri="{BB962C8B-B14F-4D97-AF65-F5344CB8AC3E}">
        <p14:creationId xmlns:p14="http://schemas.microsoft.com/office/powerpoint/2010/main" val="3847302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dismissed the multitude when they wanted to make him King … he went up on the mountain to pray and sent the disciples across the</a:t>
            </a:r>
            <a:r>
              <a:rPr lang="en-US" baseline="0" dirty="0"/>
              <a:t> sea of galilee.</a:t>
            </a:r>
            <a:br>
              <a:rPr lang="en-US" baseline="0" dirty="0"/>
            </a:br>
            <a:br>
              <a:rPr lang="en-US" baseline="0" dirty="0"/>
            </a:br>
            <a:r>
              <a:rPr lang="en-US" baseline="0" dirty="0"/>
              <a:t>We got into a boat as the storm came … fighting the waves … terrified … person said peace be still … a calm came over the sea and our souls … as we knew we were ok.</a:t>
            </a:r>
            <a:endParaRPr lang="en-US" dirty="0"/>
          </a:p>
        </p:txBody>
      </p:sp>
      <p:sp>
        <p:nvSpPr>
          <p:cNvPr id="4" name="Slide Number Placeholder 3"/>
          <p:cNvSpPr>
            <a:spLocks noGrp="1"/>
          </p:cNvSpPr>
          <p:nvPr>
            <p:ph type="sldNum" sz="quarter" idx="10"/>
          </p:nvPr>
        </p:nvSpPr>
        <p:spPr/>
        <p:txBody>
          <a:bodyPr/>
          <a:lstStyle/>
          <a:p>
            <a:fld id="{CFB08138-551E-4D42-BC13-A21EA96154F1}" type="slidenum">
              <a:rPr lang="en-US" smtClean="0"/>
              <a:t>39</a:t>
            </a:fld>
            <a:endParaRPr lang="en-US"/>
          </a:p>
        </p:txBody>
      </p:sp>
    </p:spTree>
    <p:extLst>
      <p:ext uri="{BB962C8B-B14F-4D97-AF65-F5344CB8AC3E}">
        <p14:creationId xmlns:p14="http://schemas.microsoft.com/office/powerpoint/2010/main" val="1067484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dismissed the multitude when they wanted to make him King … he went up on the mountain to pray and sent the disciples across the</a:t>
            </a:r>
            <a:r>
              <a:rPr lang="en-US" baseline="0" dirty="0"/>
              <a:t> sea of galilee.</a:t>
            </a:r>
            <a:br>
              <a:rPr lang="en-US" baseline="0" dirty="0"/>
            </a:br>
            <a:br>
              <a:rPr lang="en-US" baseline="0" dirty="0"/>
            </a:br>
            <a:r>
              <a:rPr lang="en-US" baseline="0" dirty="0"/>
              <a:t>We got into a boat as the storm came … fighting the waves … terrified … person said peace be still … a calm came over the sea and our souls … as we knew we were ok.</a:t>
            </a:r>
            <a:endParaRPr lang="en-US" dirty="0"/>
          </a:p>
        </p:txBody>
      </p:sp>
      <p:sp>
        <p:nvSpPr>
          <p:cNvPr id="4" name="Slide Number Placeholder 3"/>
          <p:cNvSpPr>
            <a:spLocks noGrp="1"/>
          </p:cNvSpPr>
          <p:nvPr>
            <p:ph type="sldNum" sz="quarter" idx="10"/>
          </p:nvPr>
        </p:nvSpPr>
        <p:spPr/>
        <p:txBody>
          <a:bodyPr/>
          <a:lstStyle/>
          <a:p>
            <a:fld id="{CFB08138-551E-4D42-BC13-A21EA96154F1}" type="slidenum">
              <a:rPr lang="en-US" smtClean="0"/>
              <a:t>40</a:t>
            </a:fld>
            <a:endParaRPr lang="en-US"/>
          </a:p>
        </p:txBody>
      </p:sp>
    </p:spTree>
    <p:extLst>
      <p:ext uri="{BB962C8B-B14F-4D97-AF65-F5344CB8AC3E}">
        <p14:creationId xmlns:p14="http://schemas.microsoft.com/office/powerpoint/2010/main" val="748576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dismissed the multitude when they wanted to make him King … he went up on the mountain to pray and sent the disciples across the</a:t>
            </a:r>
            <a:r>
              <a:rPr lang="en-US" baseline="0" dirty="0"/>
              <a:t> sea of galilee.</a:t>
            </a:r>
            <a:br>
              <a:rPr lang="en-US" baseline="0" dirty="0"/>
            </a:br>
            <a:br>
              <a:rPr lang="en-US" baseline="0" dirty="0"/>
            </a:br>
            <a:r>
              <a:rPr lang="en-US" baseline="0" dirty="0"/>
              <a:t>We got into a boat as the storm came … fighting the waves … terrified … person said peace be still … a calm came over the sea and our souls … as we knew we were ok.</a:t>
            </a:r>
            <a:endParaRPr lang="en-US" dirty="0"/>
          </a:p>
        </p:txBody>
      </p:sp>
      <p:sp>
        <p:nvSpPr>
          <p:cNvPr id="4" name="Slide Number Placeholder 3"/>
          <p:cNvSpPr>
            <a:spLocks noGrp="1"/>
          </p:cNvSpPr>
          <p:nvPr>
            <p:ph type="sldNum" sz="quarter" idx="10"/>
          </p:nvPr>
        </p:nvSpPr>
        <p:spPr/>
        <p:txBody>
          <a:bodyPr/>
          <a:lstStyle/>
          <a:p>
            <a:fld id="{CFB08138-551E-4D42-BC13-A21EA96154F1}" type="slidenum">
              <a:rPr lang="en-US" smtClean="0"/>
              <a:t>41</a:t>
            </a:fld>
            <a:endParaRPr lang="en-US"/>
          </a:p>
        </p:txBody>
      </p:sp>
    </p:spTree>
    <p:extLst>
      <p:ext uri="{BB962C8B-B14F-4D97-AF65-F5344CB8AC3E}">
        <p14:creationId xmlns:p14="http://schemas.microsoft.com/office/powerpoint/2010/main" val="479149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vv. 6-7 — John outran Peter, and what he saw when he looked into the tomb refutes any claim that His body had been hastily or forcibly </a:t>
            </a:r>
            <a:r>
              <a:rPr lang="en-US" sz="1200" dirty="0" err="1"/>
              <a:t>removed.The</a:t>
            </a:r>
            <a:r>
              <a:rPr lang="en-US" sz="1200" dirty="0"/>
              <a:t> linen clothes in which the body had been wrapped were lying in one place, and the handkerchief which had been about His head was carefully folded up and laid separately. If His body had been stolen, why were these clothes removed and left behind?</a:t>
            </a:r>
          </a:p>
          <a:p>
            <a:pPr lvl="1"/>
            <a:r>
              <a:rPr lang="en-US" dirty="0"/>
              <a:t> Harkrider. (</a:t>
            </a:r>
            <a:r>
              <a:rPr lang="en-US" dirty="0" err="1"/>
              <a:t>n.d.</a:t>
            </a:r>
            <a:r>
              <a:rPr lang="en-US" dirty="0"/>
              <a:t>). Book of John.</a:t>
            </a:r>
          </a:p>
          <a:p>
            <a:r>
              <a:rPr lang="en-US" b="0" i="0" u="none" strike="noStrike" baseline="0" dirty="0"/>
              <a:t> Harkrider. (</a:t>
            </a:r>
            <a:r>
              <a:rPr lang="en-US" b="0" i="0" u="none" strike="noStrike" baseline="0" dirty="0" err="1"/>
              <a:t>n.d.</a:t>
            </a:r>
            <a:r>
              <a:rPr lang="en-US" b="0" i="0" u="none" strike="noStrike" baseline="0" dirty="0"/>
              <a:t>). </a:t>
            </a:r>
            <a:r>
              <a:rPr lang="en-US" b="0" i="1" u="none" strike="noStrike" baseline="0" dirty="0"/>
              <a:t>Book of John</a:t>
            </a:r>
            <a:r>
              <a:rPr lang="en-US" b="0" i="0" u="none" strike="noStrike" baseline="0" dirty="0"/>
              <a:t>.</a:t>
            </a:r>
          </a:p>
          <a:p>
            <a:endParaRPr lang="en-US" dirty="0"/>
          </a:p>
        </p:txBody>
      </p:sp>
      <p:sp>
        <p:nvSpPr>
          <p:cNvPr id="4" name="Slide Number Placeholder 3"/>
          <p:cNvSpPr>
            <a:spLocks noGrp="1"/>
          </p:cNvSpPr>
          <p:nvPr>
            <p:ph type="sldNum" sz="quarter" idx="10"/>
          </p:nvPr>
        </p:nvSpPr>
        <p:spPr/>
        <p:txBody>
          <a:bodyPr/>
          <a:lstStyle/>
          <a:p>
            <a:fld id="{CFB08138-551E-4D42-BC13-A21EA96154F1}" type="slidenum">
              <a:rPr lang="en-US" smtClean="0"/>
              <a:t>4</a:t>
            </a:fld>
            <a:endParaRPr lang="en-US"/>
          </a:p>
        </p:txBody>
      </p:sp>
    </p:spTree>
    <p:extLst>
      <p:ext uri="{BB962C8B-B14F-4D97-AF65-F5344CB8AC3E}">
        <p14:creationId xmlns:p14="http://schemas.microsoft.com/office/powerpoint/2010/main" val="1440303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B08138-551E-4D42-BC13-A21EA96154F1}" type="slidenum">
              <a:rPr lang="en-US" smtClean="0"/>
              <a:t>42</a:t>
            </a:fld>
            <a:endParaRPr lang="en-US"/>
          </a:p>
        </p:txBody>
      </p:sp>
    </p:spTree>
    <p:extLst>
      <p:ext uri="{BB962C8B-B14F-4D97-AF65-F5344CB8AC3E}">
        <p14:creationId xmlns:p14="http://schemas.microsoft.com/office/powerpoint/2010/main" val="1932515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B08138-551E-4D42-BC13-A21EA96154F1}" type="slidenum">
              <a:rPr lang="en-US" smtClean="0"/>
              <a:t>43</a:t>
            </a:fld>
            <a:endParaRPr lang="en-US"/>
          </a:p>
        </p:txBody>
      </p:sp>
    </p:spTree>
    <p:extLst>
      <p:ext uri="{BB962C8B-B14F-4D97-AF65-F5344CB8AC3E}">
        <p14:creationId xmlns:p14="http://schemas.microsoft.com/office/powerpoint/2010/main" val="3159011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B08138-551E-4D42-BC13-A21EA96154F1}" type="slidenum">
              <a:rPr lang="en-US" smtClean="0"/>
              <a:t>44</a:t>
            </a:fld>
            <a:endParaRPr lang="en-US"/>
          </a:p>
        </p:txBody>
      </p:sp>
    </p:spTree>
    <p:extLst>
      <p:ext uri="{BB962C8B-B14F-4D97-AF65-F5344CB8AC3E}">
        <p14:creationId xmlns:p14="http://schemas.microsoft.com/office/powerpoint/2010/main" val="2926232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a:t>
            </a:r>
            <a:r>
              <a:rPr lang="en-US" baseline="0" dirty="0"/>
              <a:t> Arose</a:t>
            </a:r>
            <a:endParaRPr lang="en-US" dirty="0"/>
          </a:p>
        </p:txBody>
      </p:sp>
      <p:sp>
        <p:nvSpPr>
          <p:cNvPr id="4" name="Slide Number Placeholder 3"/>
          <p:cNvSpPr>
            <a:spLocks noGrp="1"/>
          </p:cNvSpPr>
          <p:nvPr>
            <p:ph type="sldNum" sz="quarter" idx="10"/>
          </p:nvPr>
        </p:nvSpPr>
        <p:spPr/>
        <p:txBody>
          <a:bodyPr/>
          <a:lstStyle/>
          <a:p>
            <a:fld id="{CFB08138-551E-4D42-BC13-A21EA96154F1}" type="slidenum">
              <a:rPr lang="en-US" smtClean="0"/>
              <a:t>61</a:t>
            </a:fld>
            <a:endParaRPr lang="en-US"/>
          </a:p>
        </p:txBody>
      </p:sp>
    </p:spTree>
    <p:extLst>
      <p:ext uri="{BB962C8B-B14F-4D97-AF65-F5344CB8AC3E}">
        <p14:creationId xmlns:p14="http://schemas.microsoft.com/office/powerpoint/2010/main" val="4165853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av. 11-12 — Mary returned to the tomb following Peter and John who ran. Perhaps they had already left when she arrived, and as she, weeping, stooped to look into the tomb with the hope perhaps that she had earlier overlooked the body, she saw two angels dressed in white, one at the head and the other at the feet, where the body of Jesus had lain. While Mary had gone to tell the disciples, the other women remained and an angel spoke to them (cf. Mark 16:1-8: Luke 24:1-8). Those women had now left as also had Peter and John.</a:t>
            </a:r>
          </a:p>
          <a:p>
            <a:pPr lvl="1"/>
            <a:r>
              <a:rPr lang="en-US" dirty="0"/>
              <a:t> Harkrider. (</a:t>
            </a:r>
            <a:r>
              <a:rPr lang="en-US" dirty="0" err="1"/>
              <a:t>n.d.</a:t>
            </a:r>
            <a:r>
              <a:rPr lang="en-US" dirty="0"/>
              <a:t>). Book of John.</a:t>
            </a:r>
          </a:p>
          <a:p>
            <a:r>
              <a:rPr lang="en-US" b="0" i="0" u="none" strike="noStrike" baseline="0" dirty="0"/>
              <a:t> Harkrider. (</a:t>
            </a:r>
            <a:r>
              <a:rPr lang="en-US" b="0" i="0" u="none" strike="noStrike" baseline="0" dirty="0" err="1"/>
              <a:t>n.d.</a:t>
            </a:r>
            <a:r>
              <a:rPr lang="en-US" b="0" i="0" u="none" strike="noStrike" baseline="0" dirty="0"/>
              <a:t>). </a:t>
            </a:r>
            <a:r>
              <a:rPr lang="en-US" b="0" i="1" u="none" strike="noStrike" baseline="0" dirty="0"/>
              <a:t>Book of John</a:t>
            </a:r>
            <a:r>
              <a:rPr lang="en-US" b="0" i="0" u="none" strike="noStrike" baseline="0" dirty="0"/>
              <a:t>.</a:t>
            </a:r>
          </a:p>
          <a:p>
            <a:endParaRPr lang="en-US" dirty="0"/>
          </a:p>
        </p:txBody>
      </p:sp>
      <p:sp>
        <p:nvSpPr>
          <p:cNvPr id="4" name="Slide Number Placeholder 3"/>
          <p:cNvSpPr>
            <a:spLocks noGrp="1"/>
          </p:cNvSpPr>
          <p:nvPr>
            <p:ph type="sldNum" sz="quarter" idx="10"/>
          </p:nvPr>
        </p:nvSpPr>
        <p:spPr/>
        <p:txBody>
          <a:bodyPr/>
          <a:lstStyle/>
          <a:p>
            <a:fld id="{CFB08138-551E-4D42-BC13-A21EA96154F1}" type="slidenum">
              <a:rPr lang="en-US" smtClean="0"/>
              <a:t>5</a:t>
            </a:fld>
            <a:endParaRPr lang="en-US"/>
          </a:p>
        </p:txBody>
      </p:sp>
    </p:spTree>
    <p:extLst>
      <p:ext uri="{BB962C8B-B14F-4D97-AF65-F5344CB8AC3E}">
        <p14:creationId xmlns:p14="http://schemas.microsoft.com/office/powerpoint/2010/main" val="3181692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vv. 13-15 — Mary Magdalene was the first person to whom the Lord appeared after His resurrection (Mark 16:9), but she did not immediately recognize Him. Her eyes were perhaps veiled with tears, and besides, she was not expecting Jesus to be alive. She thought He was the gardener and enquired where they had taken the body of Jesus.</a:t>
            </a:r>
          </a:p>
          <a:p>
            <a:pPr lvl="1"/>
            <a:r>
              <a:rPr lang="en-US" dirty="0"/>
              <a:t> Harkrider. (</a:t>
            </a:r>
            <a:r>
              <a:rPr lang="en-US" dirty="0" err="1"/>
              <a:t>n.d.</a:t>
            </a:r>
            <a:r>
              <a:rPr lang="en-US" dirty="0"/>
              <a:t>). Book of John.</a:t>
            </a:r>
          </a:p>
          <a:p>
            <a:r>
              <a:rPr lang="en-US" b="0" i="0" u="none" strike="noStrike" baseline="0" dirty="0"/>
              <a:t> Harkrider. (</a:t>
            </a:r>
            <a:r>
              <a:rPr lang="en-US" b="0" i="0" u="none" strike="noStrike" baseline="0" dirty="0" err="1"/>
              <a:t>n.d.</a:t>
            </a:r>
            <a:r>
              <a:rPr lang="en-US" b="0" i="0" u="none" strike="noStrike" baseline="0" dirty="0"/>
              <a:t>). </a:t>
            </a:r>
            <a:r>
              <a:rPr lang="en-US" b="0" i="1" u="none" strike="noStrike" baseline="0" dirty="0"/>
              <a:t>Book of John</a:t>
            </a:r>
            <a:r>
              <a:rPr lang="en-US" b="0" i="0" u="none" strike="noStrike" baseline="0" dirty="0"/>
              <a:t>.</a:t>
            </a:r>
          </a:p>
          <a:p>
            <a:endParaRPr lang="en-US" dirty="0"/>
          </a:p>
        </p:txBody>
      </p:sp>
      <p:sp>
        <p:nvSpPr>
          <p:cNvPr id="4" name="Slide Number Placeholder 3"/>
          <p:cNvSpPr>
            <a:spLocks noGrp="1"/>
          </p:cNvSpPr>
          <p:nvPr>
            <p:ph type="sldNum" sz="quarter" idx="10"/>
          </p:nvPr>
        </p:nvSpPr>
        <p:spPr/>
        <p:txBody>
          <a:bodyPr/>
          <a:lstStyle/>
          <a:p>
            <a:fld id="{CFB08138-551E-4D42-BC13-A21EA96154F1}" type="slidenum">
              <a:rPr lang="en-US" smtClean="0"/>
              <a:t>6</a:t>
            </a:fld>
            <a:endParaRPr lang="en-US"/>
          </a:p>
        </p:txBody>
      </p:sp>
    </p:spTree>
    <p:extLst>
      <p:ext uri="{BB962C8B-B14F-4D97-AF65-F5344CB8AC3E}">
        <p14:creationId xmlns:p14="http://schemas.microsoft.com/office/powerpoint/2010/main" val="2592382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vv. 16-18 — When Jesus called her by name, she knew who He was and exclaimed, “</a:t>
            </a:r>
            <a:r>
              <a:rPr lang="en-US" sz="1200" dirty="0" err="1"/>
              <a:t>Rabboni</a:t>
            </a:r>
            <a:r>
              <a:rPr lang="en-US" sz="1200" dirty="0"/>
              <a:t>,” which is an Hebrew expression meaning “My Great Teacher.” Her first impulse was to grasp Him (cf. Matt. 28:9-10). Jesus told her, “stop clinging to me.” This expression means more than “do not touch me” because He later told Thomas to do that (v. 27). But Mary needed to understand the deeper significance of His bodily resurrection and then relate that to the others. She was exhorted to go tell the Lord’s “brethren” that He was soon to return to His heavenly Father. His bodily resurrection was important, but His ascension to heaven to reign at the right hand of God was also cause for rejoicing (cf. Heb. 1:3; 8:1; Eph. 1:20-23; Daniel 7:13-14). He here called His disciples “brethren,” a tender appellation for those who belong to the same family (cf. Rom. 8:17). In a spiritual sense His Father and their Fa-</a:t>
            </a:r>
            <a:r>
              <a:rPr lang="en-US" sz="1200" dirty="0" err="1"/>
              <a:t>ther</a:t>
            </a:r>
            <a:r>
              <a:rPr lang="en-US" sz="1200" dirty="0"/>
              <a:t> was the same; His God (under whom He served as a man and between whom and all other men He is the mediator, 1 Tim. 2:5) is the same as their God (cf. 2 Cor. 6:16-18).</a:t>
            </a:r>
          </a:p>
          <a:p>
            <a:pPr lvl="1"/>
            <a:r>
              <a:rPr lang="en-US" dirty="0"/>
              <a:t> Harkrider. (</a:t>
            </a:r>
            <a:r>
              <a:rPr lang="en-US" dirty="0" err="1"/>
              <a:t>n.d.</a:t>
            </a:r>
            <a:r>
              <a:rPr lang="en-US" dirty="0"/>
              <a:t>). Book of John.</a:t>
            </a:r>
          </a:p>
          <a:p>
            <a:endParaRPr lang="en-US" dirty="0"/>
          </a:p>
        </p:txBody>
      </p:sp>
      <p:sp>
        <p:nvSpPr>
          <p:cNvPr id="4" name="Slide Number Placeholder 3"/>
          <p:cNvSpPr>
            <a:spLocks noGrp="1"/>
          </p:cNvSpPr>
          <p:nvPr>
            <p:ph type="sldNum" sz="quarter" idx="10"/>
          </p:nvPr>
        </p:nvSpPr>
        <p:spPr/>
        <p:txBody>
          <a:bodyPr/>
          <a:lstStyle/>
          <a:p>
            <a:fld id="{CFB08138-551E-4D42-BC13-A21EA96154F1}" type="slidenum">
              <a:rPr lang="en-US" smtClean="0"/>
              <a:t>7</a:t>
            </a:fld>
            <a:endParaRPr lang="en-US"/>
          </a:p>
        </p:txBody>
      </p:sp>
    </p:spTree>
    <p:extLst>
      <p:ext uri="{BB962C8B-B14F-4D97-AF65-F5344CB8AC3E}">
        <p14:creationId xmlns:p14="http://schemas.microsoft.com/office/powerpoint/2010/main" val="1527001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av. 21-23 — John’s account of the great commission is not as complete as Matthew’s (28:18-20); Mark’s (16:15-16); or Luke’s (24:46-48); however, the basic message is the same. </a:t>
            </a:r>
            <a:r>
              <a:rPr lang="en-US" sz="1200" b="1" dirty="0"/>
              <a:t>Jesus Christ sent them to preach salvation, and those who obeyed their message would be forgiven; those who rejected would be lost! The power of forgiveness was not within the realm of their human opinion, but they were to preach what already had been “bound and loosed in heaven”</a:t>
            </a:r>
            <a:r>
              <a:rPr lang="en-US" sz="1200" dirty="0"/>
              <a:t> (cf. Matt. 16:19; 18:18; 1 Thess. 2:13). Jesus “breathed” on them saying, “Receive ye the Holy Spirit.” We are not told what changes, if any, they received at that moment. Some students </a:t>
            </a:r>
            <a:r>
              <a:rPr lang="en-US" sz="1200" dirty="0" err="1"/>
              <a:t>sug</a:t>
            </a:r>
            <a:r>
              <a:rPr lang="en-US" sz="1200" dirty="0"/>
              <a:t>-gest that this should be understood in the light of Luke 24:49 and Acts 1:4-5 as a symbolical way of reassuring them of the promise of the baptism of the Holy Spirit which occurred later on the day of Pentecost (Acts 2). We do know that after the baptism of the Holy Spirit they began to preach the message of salvation and to manifest the signs which confirmed that the word they preached was from God (cf. Heb. 2:4).</a:t>
            </a:r>
          </a:p>
          <a:p>
            <a:pPr lvl="1"/>
            <a:r>
              <a:rPr lang="en-US" dirty="0"/>
              <a:t> Harkrider. (</a:t>
            </a:r>
            <a:r>
              <a:rPr lang="en-US" dirty="0" err="1"/>
              <a:t>n.d.</a:t>
            </a:r>
            <a:r>
              <a:rPr lang="en-US" dirty="0"/>
              <a:t>). Book of John.</a:t>
            </a:r>
          </a:p>
          <a:p>
            <a:endParaRPr lang="en-US" dirty="0"/>
          </a:p>
        </p:txBody>
      </p:sp>
      <p:sp>
        <p:nvSpPr>
          <p:cNvPr id="4" name="Slide Number Placeholder 3"/>
          <p:cNvSpPr>
            <a:spLocks noGrp="1"/>
          </p:cNvSpPr>
          <p:nvPr>
            <p:ph type="sldNum" sz="quarter" idx="10"/>
          </p:nvPr>
        </p:nvSpPr>
        <p:spPr/>
        <p:txBody>
          <a:bodyPr/>
          <a:lstStyle/>
          <a:p>
            <a:fld id="{CFB08138-551E-4D42-BC13-A21EA96154F1}" type="slidenum">
              <a:rPr lang="en-US" smtClean="0"/>
              <a:t>9</a:t>
            </a:fld>
            <a:endParaRPr lang="en-US"/>
          </a:p>
        </p:txBody>
      </p:sp>
    </p:spTree>
    <p:extLst>
      <p:ext uri="{BB962C8B-B14F-4D97-AF65-F5344CB8AC3E}">
        <p14:creationId xmlns:p14="http://schemas.microsoft.com/office/powerpoint/2010/main" val="3640441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dirty="0"/>
              <a:t>vv. 26-29 — In the Hebrew usage the expression “after eight days” would literally mean “on the eighth day” (see notes on 20:1). Therefore this appearance of Jesus was on the next first day of the week, one week after His resurrection. </a:t>
            </a:r>
            <a:r>
              <a:rPr lang="en-US" sz="1200" b="1" dirty="0"/>
              <a:t>Thomas required the ultimate proof, and the Lord provided it by inviting Thomas to touch Him.</a:t>
            </a:r>
          </a:p>
          <a:p>
            <a:pPr rtl="0"/>
            <a:endParaRPr lang="en-US" dirty="0"/>
          </a:p>
          <a:p>
            <a:pPr rtl="0"/>
            <a:r>
              <a:rPr lang="en-US" sz="1200" dirty="0"/>
              <a:t>Thomas responded, “My Lord and my God.” Jesus would surely have reprimanded Thomas had this description not been appropriate (cf. 1:1-3). It was necessary for Jesus to “show Himself alive … by many infallible proofs” (Acts 1:3). “Blessed are they that have not seen and yet have believed.” Their faith will be based on the testimony of those who have seen and on the </a:t>
            </a:r>
            <a:r>
              <a:rPr lang="en-US" sz="1200" dirty="0" err="1"/>
              <a:t>irrefut</a:t>
            </a:r>
            <a:r>
              <a:rPr lang="en-US" sz="1200" dirty="0"/>
              <a:t>-able evidence of the empty tomb.</a:t>
            </a:r>
          </a:p>
          <a:p>
            <a:pPr lvl="2"/>
            <a:r>
              <a:rPr lang="en-US" dirty="0"/>
              <a:t> Harkrider. (</a:t>
            </a:r>
            <a:r>
              <a:rPr lang="en-US" dirty="0" err="1"/>
              <a:t>n.d.</a:t>
            </a:r>
            <a:r>
              <a:rPr lang="en-US" dirty="0"/>
              <a:t>). Book of John.</a:t>
            </a:r>
          </a:p>
        </p:txBody>
      </p:sp>
      <p:sp>
        <p:nvSpPr>
          <p:cNvPr id="4" name="Slide Number Placeholder 3"/>
          <p:cNvSpPr>
            <a:spLocks noGrp="1"/>
          </p:cNvSpPr>
          <p:nvPr>
            <p:ph type="sldNum" sz="quarter" idx="10"/>
          </p:nvPr>
        </p:nvSpPr>
        <p:spPr/>
        <p:txBody>
          <a:bodyPr/>
          <a:lstStyle/>
          <a:p>
            <a:fld id="{CFB08138-551E-4D42-BC13-A21EA96154F1}" type="slidenum">
              <a:rPr lang="en-US" smtClean="0"/>
              <a:t>10</a:t>
            </a:fld>
            <a:endParaRPr lang="en-US"/>
          </a:p>
        </p:txBody>
      </p:sp>
    </p:spTree>
    <p:extLst>
      <p:ext uri="{BB962C8B-B14F-4D97-AF65-F5344CB8AC3E}">
        <p14:creationId xmlns:p14="http://schemas.microsoft.com/office/powerpoint/2010/main" val="4019039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Demanded evidence.</a:t>
            </a:r>
          </a:p>
        </p:txBody>
      </p:sp>
      <p:sp>
        <p:nvSpPr>
          <p:cNvPr id="4" name="Slide Number Placeholder 3"/>
          <p:cNvSpPr>
            <a:spLocks noGrp="1"/>
          </p:cNvSpPr>
          <p:nvPr>
            <p:ph type="sldNum" sz="quarter" idx="10"/>
          </p:nvPr>
        </p:nvSpPr>
        <p:spPr/>
        <p:txBody>
          <a:bodyPr/>
          <a:lstStyle/>
          <a:p>
            <a:fld id="{CFB08138-551E-4D42-BC13-A21EA96154F1}" type="slidenum">
              <a:rPr lang="en-US" smtClean="0"/>
              <a:t>16</a:t>
            </a:fld>
            <a:endParaRPr lang="en-US"/>
          </a:p>
        </p:txBody>
      </p:sp>
    </p:spTree>
    <p:extLst>
      <p:ext uri="{BB962C8B-B14F-4D97-AF65-F5344CB8AC3E}">
        <p14:creationId xmlns:p14="http://schemas.microsoft.com/office/powerpoint/2010/main" val="4146877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153828" y="5097023"/>
            <a:ext cx="2828408" cy="324587"/>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3328" y="1612323"/>
            <a:ext cx="6963064" cy="3282794"/>
          </a:xfrm>
        </p:spPr>
        <p:txBody>
          <a:bodyPr/>
          <a:lstStyle/>
          <a:p>
            <a:r>
              <a:rPr lang="en-US" dirty="0"/>
              <a:t>Add Your Title</a:t>
            </a:r>
          </a:p>
        </p:txBody>
      </p:sp>
      <p:sp>
        <p:nvSpPr>
          <p:cNvPr id="5" name="Text Placeholder 3"/>
          <p:cNvSpPr>
            <a:spLocks noGrp="1"/>
          </p:cNvSpPr>
          <p:nvPr>
            <p:ph type="body" sz="quarter" idx="11" hasCustomPrompt="1"/>
          </p:nvPr>
        </p:nvSpPr>
        <p:spPr>
          <a:xfrm>
            <a:off x="3153828" y="5097023"/>
            <a:ext cx="2828408" cy="324587"/>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247414" y="2056191"/>
            <a:ext cx="8653622" cy="431921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247414" y="2056191"/>
            <a:ext cx="8653622" cy="431921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37931" y="274639"/>
            <a:ext cx="2686282" cy="1407564"/>
          </a:xfrm>
        </p:spPr>
        <p:txBody>
          <a:bodyPr>
            <a:normAutofit/>
          </a:bodyPr>
          <a:lstStyle>
            <a:lvl1pPr>
              <a:defRPr sz="1600"/>
            </a:lvl1pPr>
          </a:lstStyle>
          <a:p>
            <a:r>
              <a:rPr lang="en-US" dirty="0"/>
              <a:t>Add Your Title</a:t>
            </a:r>
          </a:p>
        </p:txBody>
      </p:sp>
      <p:sp>
        <p:nvSpPr>
          <p:cNvPr id="5" name="Text Placeholder 6"/>
          <p:cNvSpPr>
            <a:spLocks noGrp="1"/>
          </p:cNvSpPr>
          <p:nvPr>
            <p:ph type="body" sz="quarter" idx="11" hasCustomPrompt="1"/>
          </p:nvPr>
        </p:nvSpPr>
        <p:spPr>
          <a:xfrm>
            <a:off x="247414" y="2056191"/>
            <a:ext cx="8653622" cy="431921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6736" y="5361518"/>
            <a:ext cx="4502569" cy="990253"/>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1"/>
            <a:ext cx="8160063" cy="4649701"/>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7/31/2016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121212"/>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121212"/>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121212"/>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121212"/>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121212"/>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121212"/>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5097023"/>
            <a:ext cx="9144000" cy="324587"/>
          </a:xfrm>
        </p:spPr>
        <p:txBody>
          <a:bodyPr>
            <a:noAutofit/>
          </a:bodyPr>
          <a:lstStyle/>
          <a:p>
            <a:r>
              <a:rPr lang="en-US" sz="2400" b="1" dirty="0">
                <a:latin typeface="+mj-lt"/>
              </a:rPr>
              <a:t>Lesson 26 – John 21:1-25</a:t>
            </a:r>
          </a:p>
        </p:txBody>
      </p:sp>
    </p:spTree>
    <p:extLst>
      <p:ext uri="{BB962C8B-B14F-4D97-AF65-F5344CB8AC3E}">
        <p14:creationId xmlns:p14="http://schemas.microsoft.com/office/powerpoint/2010/main" val="3284045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25 – Question 9</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What did Thomas say when he saw Jesus first hand?</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20:28 (NASB95) </a:t>
            </a:r>
          </a:p>
          <a:p>
            <a:pPr>
              <a:buNone/>
            </a:pPr>
            <a:r>
              <a:rPr lang="en-US" sz="2400" b="1" baseline="30000" dirty="0">
                <a:latin typeface="Arial" panose="020B0604020202020204" pitchFamily="34" charset="0"/>
                <a:cs typeface="Arial" panose="020B0604020202020204" pitchFamily="34" charset="0"/>
              </a:rPr>
              <a:t>28</a:t>
            </a:r>
            <a:r>
              <a:rPr lang="en-US" sz="2400" b="1" dirty="0">
                <a:latin typeface="Arial" panose="020B0604020202020204" pitchFamily="34" charset="0"/>
                <a:cs typeface="Arial" panose="020B0604020202020204" pitchFamily="34" charset="0"/>
              </a:rPr>
              <a:t> Thomas answered and said to Him, “</a:t>
            </a:r>
            <a:r>
              <a:rPr lang="en-US" sz="2400" b="1" u="sng" dirty="0">
                <a:latin typeface="Arial" panose="020B0604020202020204" pitchFamily="34" charset="0"/>
                <a:cs typeface="Arial" panose="020B0604020202020204" pitchFamily="34" charset="0"/>
              </a:rPr>
              <a:t>My Lord and my God</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5604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25 – Question 10</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Why are these things written in the book of John?</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312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20:30–31 (NASB95) </a:t>
            </a:r>
          </a:p>
          <a:p>
            <a:pPr>
              <a:buNone/>
            </a:pPr>
            <a:r>
              <a:rPr lang="en-US" sz="2400" b="1" baseline="30000" dirty="0">
                <a:latin typeface="Arial" panose="020B0604020202020204" pitchFamily="34" charset="0"/>
                <a:cs typeface="Arial" panose="020B0604020202020204" pitchFamily="34" charset="0"/>
              </a:rPr>
              <a:t>30</a:t>
            </a:r>
            <a:r>
              <a:rPr lang="en-US" sz="2400" b="1" dirty="0">
                <a:latin typeface="Arial" panose="020B0604020202020204" pitchFamily="34" charset="0"/>
                <a:cs typeface="Arial" panose="020B0604020202020204" pitchFamily="34" charset="0"/>
              </a:rPr>
              <a:t> Therefore many other signs Jesus also performed in the presence of the disciples, which are not written in this book; </a:t>
            </a:r>
            <a:r>
              <a:rPr lang="en-US" sz="2400" b="1" baseline="30000" dirty="0">
                <a:latin typeface="Arial" panose="020B0604020202020204" pitchFamily="34" charset="0"/>
                <a:cs typeface="Arial" panose="020B0604020202020204" pitchFamily="34" charset="0"/>
              </a:rPr>
              <a:t>31</a:t>
            </a:r>
            <a:r>
              <a:rPr lang="en-US" sz="2400" b="1" dirty="0">
                <a:latin typeface="Arial" panose="020B0604020202020204" pitchFamily="34" charset="0"/>
                <a:cs typeface="Arial" panose="020B0604020202020204" pitchFamily="34" charset="0"/>
              </a:rPr>
              <a:t> but </a:t>
            </a:r>
            <a:r>
              <a:rPr lang="en-US" sz="2400" b="1" u="sng" dirty="0">
                <a:latin typeface="Arial" panose="020B0604020202020204" pitchFamily="34" charset="0"/>
                <a:cs typeface="Arial" panose="020B0604020202020204" pitchFamily="34" charset="0"/>
              </a:rPr>
              <a:t>these have been written so that you may believe that Jesus is the Christ, the Son of God; and that believing you may have life in His name</a:t>
            </a:r>
            <a:r>
              <a:rPr lang="en-US" sz="2400" b="1" dirty="0">
                <a:latin typeface="Arial" panose="020B0604020202020204" pitchFamily="34" charset="0"/>
                <a:cs typeface="Arial" panose="020B0604020202020204" pitchFamily="34" charset="0"/>
              </a:rPr>
              <a:t>. </a:t>
            </a:r>
          </a:p>
          <a:p>
            <a:pPr>
              <a:buNone/>
            </a:pP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7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a:spcBef>
                <a:spcPct val="20000"/>
              </a:spcBef>
              <a:defRPr/>
            </a:pPr>
            <a:r>
              <a:rPr lang="en-US" sz="3600" b="1" dirty="0">
                <a:latin typeface="Arial" panose="020B0604020202020204" pitchFamily="34" charset="0"/>
                <a:cs typeface="Arial" panose="020B0604020202020204" pitchFamily="34" charset="0"/>
              </a:rPr>
              <a:t>Lesson 25 – True / False – Question 1</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Peter outran John to the tomb but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waited so both entered together.</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2000" b="1" dirty="0">
                <a:latin typeface="Arial" panose="020B0604020202020204" pitchFamily="34" charset="0"/>
                <a:cs typeface="Arial" panose="020B0604020202020204" pitchFamily="34" charset="0"/>
              </a:rPr>
              <a:t>– FALSE –</a:t>
            </a:r>
          </a:p>
          <a:p>
            <a:pPr>
              <a:buNone/>
            </a:pPr>
            <a:endParaRPr lang="en-US" sz="2000" b="1" dirty="0">
              <a:latin typeface="Arial" panose="020B0604020202020204" pitchFamily="34" charset="0"/>
              <a:cs typeface="Arial" panose="020B0604020202020204" pitchFamily="34" charset="0"/>
            </a:endParaRPr>
          </a:p>
          <a:p>
            <a:pPr>
              <a:buNone/>
            </a:pPr>
            <a:r>
              <a:rPr lang="en-US" sz="2000" b="1" dirty="0">
                <a:latin typeface="Arial" panose="020B0604020202020204" pitchFamily="34" charset="0"/>
                <a:cs typeface="Arial" panose="020B0604020202020204" pitchFamily="34" charset="0"/>
              </a:rPr>
              <a:t>John 20:4–6 (NASB95) </a:t>
            </a:r>
          </a:p>
          <a:p>
            <a:pPr>
              <a:buNone/>
            </a:pPr>
            <a:r>
              <a:rPr lang="en-US" sz="2000" b="1" baseline="30000" dirty="0">
                <a:latin typeface="Arial" panose="020B0604020202020204" pitchFamily="34" charset="0"/>
                <a:cs typeface="Arial" panose="020B0604020202020204" pitchFamily="34" charset="0"/>
              </a:rPr>
              <a:t>4</a:t>
            </a:r>
            <a:r>
              <a:rPr lang="en-US" sz="2000" b="1" dirty="0">
                <a:latin typeface="Arial" panose="020B0604020202020204" pitchFamily="34" charset="0"/>
                <a:cs typeface="Arial" panose="020B0604020202020204" pitchFamily="34" charset="0"/>
              </a:rPr>
              <a:t> The two were running together; and </a:t>
            </a:r>
            <a:r>
              <a:rPr lang="en-US" sz="2000" b="1" u="sng" dirty="0">
                <a:latin typeface="Arial" panose="020B0604020202020204" pitchFamily="34" charset="0"/>
                <a:cs typeface="Arial" panose="020B0604020202020204" pitchFamily="34" charset="0"/>
              </a:rPr>
              <a:t>the other disciple ran ahead faster than Peter and came to the tomb first</a:t>
            </a:r>
            <a:r>
              <a:rPr lang="en-US" sz="2000" b="1" dirty="0">
                <a:latin typeface="Arial" panose="020B0604020202020204" pitchFamily="34" charset="0"/>
                <a:cs typeface="Arial" panose="020B0604020202020204" pitchFamily="34" charset="0"/>
              </a:rPr>
              <a:t>; </a:t>
            </a:r>
            <a:r>
              <a:rPr lang="en-US" sz="2000" b="1" baseline="30000" dirty="0">
                <a:latin typeface="Arial" panose="020B0604020202020204" pitchFamily="34" charset="0"/>
                <a:cs typeface="Arial" panose="020B0604020202020204" pitchFamily="34" charset="0"/>
              </a:rPr>
              <a:t>5</a:t>
            </a:r>
            <a:r>
              <a:rPr lang="en-US" sz="2000" b="1" dirty="0">
                <a:latin typeface="Arial" panose="020B0604020202020204" pitchFamily="34" charset="0"/>
                <a:cs typeface="Arial" panose="020B0604020202020204" pitchFamily="34" charset="0"/>
              </a:rPr>
              <a:t> and stooping and looking in, he saw the linen wrappings lying </a:t>
            </a:r>
            <a:r>
              <a:rPr lang="en-US" sz="2000" b="1" i="1" dirty="0">
                <a:latin typeface="Arial" panose="020B0604020202020204" pitchFamily="34" charset="0"/>
                <a:cs typeface="Arial" panose="020B0604020202020204" pitchFamily="34" charset="0"/>
              </a:rPr>
              <a:t>there;</a:t>
            </a:r>
            <a:r>
              <a:rPr lang="en-US" sz="2000" b="1" dirty="0">
                <a:latin typeface="Arial" panose="020B0604020202020204" pitchFamily="34" charset="0"/>
                <a:cs typeface="Arial" panose="020B0604020202020204" pitchFamily="34" charset="0"/>
              </a:rPr>
              <a:t> </a:t>
            </a:r>
            <a:r>
              <a:rPr lang="en-US" sz="2000" b="1" u="sng" dirty="0">
                <a:latin typeface="Arial" panose="020B0604020202020204" pitchFamily="34" charset="0"/>
                <a:cs typeface="Arial" panose="020B0604020202020204" pitchFamily="34" charset="0"/>
              </a:rPr>
              <a:t>but he did not go in</a:t>
            </a:r>
            <a:r>
              <a:rPr lang="en-US" sz="2000" b="1" dirty="0">
                <a:latin typeface="Arial" panose="020B0604020202020204" pitchFamily="34" charset="0"/>
                <a:cs typeface="Arial" panose="020B0604020202020204" pitchFamily="34" charset="0"/>
              </a:rPr>
              <a:t>. </a:t>
            </a:r>
            <a:r>
              <a:rPr lang="en-US" sz="2000" b="1" baseline="30000" dirty="0">
                <a:latin typeface="Arial" panose="020B0604020202020204" pitchFamily="34" charset="0"/>
                <a:cs typeface="Arial" panose="020B0604020202020204" pitchFamily="34" charset="0"/>
              </a:rPr>
              <a:t>6</a:t>
            </a:r>
            <a:r>
              <a:rPr lang="en-US" sz="2000" b="1" dirty="0">
                <a:latin typeface="Arial" panose="020B0604020202020204" pitchFamily="34" charset="0"/>
                <a:cs typeface="Arial" panose="020B0604020202020204" pitchFamily="34" charset="0"/>
              </a:rPr>
              <a:t> And so Simon </a:t>
            </a:r>
            <a:r>
              <a:rPr lang="en-US" sz="2000" b="1" u="sng" dirty="0">
                <a:latin typeface="Arial" panose="020B0604020202020204" pitchFamily="34" charset="0"/>
                <a:cs typeface="Arial" panose="020B0604020202020204" pitchFamily="34" charset="0"/>
              </a:rPr>
              <a:t>Peter also came</a:t>
            </a:r>
            <a:r>
              <a:rPr lang="en-US" sz="2000" b="1" dirty="0">
                <a:latin typeface="Arial" panose="020B0604020202020204" pitchFamily="34" charset="0"/>
                <a:cs typeface="Arial" panose="020B0604020202020204" pitchFamily="34" charset="0"/>
              </a:rPr>
              <a:t>, following him, and </a:t>
            </a:r>
            <a:r>
              <a:rPr lang="en-US" sz="2000" b="1" u="sng" dirty="0">
                <a:latin typeface="Arial" panose="020B0604020202020204" pitchFamily="34" charset="0"/>
                <a:cs typeface="Arial" panose="020B0604020202020204" pitchFamily="34" charset="0"/>
              </a:rPr>
              <a:t>entered the tomb</a:t>
            </a:r>
            <a:r>
              <a:rPr lang="en-US" sz="2000" b="1" dirty="0">
                <a:latin typeface="Arial" panose="020B0604020202020204" pitchFamily="34" charset="0"/>
                <a:cs typeface="Arial" panose="020B0604020202020204" pitchFamily="34" charset="0"/>
              </a:rPr>
              <a:t>; and he saw the linen wrappings lying </a:t>
            </a:r>
            <a:r>
              <a:rPr lang="en-US" sz="2000" b="1" i="1" dirty="0">
                <a:latin typeface="Arial" panose="020B0604020202020204" pitchFamily="34" charset="0"/>
                <a:cs typeface="Arial" panose="020B0604020202020204" pitchFamily="34" charset="0"/>
              </a:rPr>
              <a:t>there,</a:t>
            </a:r>
            <a:r>
              <a:rPr lang="en-US" sz="2000" b="1" dirty="0">
                <a:latin typeface="Arial" panose="020B0604020202020204" pitchFamily="34" charset="0"/>
                <a:cs typeface="Arial" panose="020B0604020202020204" pitchFamily="34" charset="0"/>
              </a:rPr>
              <a:t> </a:t>
            </a:r>
          </a:p>
          <a:p>
            <a:pPr>
              <a:buNone/>
            </a:pP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195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a:spcBef>
                <a:spcPct val="20000"/>
              </a:spcBef>
              <a:defRPr/>
            </a:pPr>
            <a:r>
              <a:rPr lang="en-US" sz="3600" b="1" dirty="0">
                <a:latin typeface="Arial" panose="020B0604020202020204" pitchFamily="34" charset="0"/>
                <a:cs typeface="Arial" panose="020B0604020202020204" pitchFamily="34" charset="0"/>
              </a:rPr>
              <a:t>Lesson 25 – True / False – Question 2</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The napkin and linen clothes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indicated a hurried departure.</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371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2400" b="1" dirty="0">
                <a:latin typeface="Arial" panose="020B0604020202020204" pitchFamily="34" charset="0"/>
                <a:cs typeface="Arial" panose="020B0604020202020204" pitchFamily="34" charset="0"/>
              </a:rPr>
              <a:t>– FALSE – </a:t>
            </a:r>
          </a:p>
          <a:p>
            <a:pPr>
              <a:buNone/>
            </a:pPr>
            <a:endParaRPr lang="en-US" sz="2400" b="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John 20:6–7 (NASB95) </a:t>
            </a:r>
          </a:p>
          <a:p>
            <a:pPr>
              <a:buNone/>
            </a:pPr>
            <a:r>
              <a:rPr lang="en-US" sz="2400" b="1" baseline="30000" dirty="0">
                <a:latin typeface="Arial" panose="020B0604020202020204" pitchFamily="34" charset="0"/>
                <a:cs typeface="Arial" panose="020B0604020202020204" pitchFamily="34" charset="0"/>
              </a:rPr>
              <a:t>6</a:t>
            </a:r>
            <a:r>
              <a:rPr lang="en-US" sz="2400" b="1" dirty="0">
                <a:latin typeface="Arial" panose="020B0604020202020204" pitchFamily="34" charset="0"/>
                <a:cs typeface="Arial" panose="020B0604020202020204" pitchFamily="34" charset="0"/>
              </a:rPr>
              <a:t> And so Simon Peter also came, following him, and entered the tomb; and he saw the </a:t>
            </a:r>
            <a:r>
              <a:rPr lang="en-US" sz="2400" b="1" u="sng" dirty="0">
                <a:latin typeface="Arial" panose="020B0604020202020204" pitchFamily="34" charset="0"/>
                <a:cs typeface="Arial" panose="020B0604020202020204" pitchFamily="34" charset="0"/>
              </a:rPr>
              <a:t>linen wrappings lying </a:t>
            </a:r>
            <a:r>
              <a:rPr lang="en-US" sz="2400" b="1" i="1" u="sng" dirty="0">
                <a:latin typeface="Arial" panose="020B0604020202020204" pitchFamily="34" charset="0"/>
                <a:cs typeface="Arial" panose="020B0604020202020204" pitchFamily="34" charset="0"/>
              </a:rPr>
              <a:t>there,</a:t>
            </a:r>
            <a:r>
              <a:rPr lang="en-US" sz="2400" b="1" u="sng" dirty="0">
                <a:latin typeface="Arial" panose="020B0604020202020204" pitchFamily="34" charset="0"/>
                <a:cs typeface="Arial" panose="020B0604020202020204" pitchFamily="34" charset="0"/>
              </a:rPr>
              <a:t> </a:t>
            </a:r>
            <a:r>
              <a:rPr lang="en-US" sz="2400" b="1" u="sng" baseline="30000" dirty="0">
                <a:latin typeface="Arial" panose="020B0604020202020204" pitchFamily="34" charset="0"/>
                <a:cs typeface="Arial" panose="020B0604020202020204" pitchFamily="34" charset="0"/>
              </a:rPr>
              <a:t>7</a:t>
            </a:r>
            <a:r>
              <a:rPr lang="en-US" sz="2400" b="1" u="sng" dirty="0">
                <a:latin typeface="Arial" panose="020B0604020202020204" pitchFamily="34" charset="0"/>
                <a:cs typeface="Arial" panose="020B0604020202020204" pitchFamily="34" charset="0"/>
              </a:rPr>
              <a:t> and the face-cloth which had been on His head, not lying with the linen wrappings, but rolled up in a place by itself</a:t>
            </a:r>
            <a:r>
              <a:rPr lang="en-US" sz="2400" b="1" dirty="0">
                <a:latin typeface="Arial" panose="020B0604020202020204" pitchFamily="34" charset="0"/>
                <a:cs typeface="Arial" panose="020B0604020202020204" pitchFamily="34" charset="0"/>
              </a:rPr>
              <a:t>. </a:t>
            </a:r>
          </a:p>
          <a:p>
            <a:pPr>
              <a:buNone/>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818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a:spcBef>
                <a:spcPct val="20000"/>
              </a:spcBef>
              <a:defRPr/>
            </a:pPr>
            <a:r>
              <a:rPr lang="en-US" sz="3600" b="1" dirty="0">
                <a:latin typeface="Arial" panose="020B0604020202020204" pitchFamily="34" charset="0"/>
                <a:cs typeface="Arial" panose="020B0604020202020204" pitchFamily="34" charset="0"/>
              </a:rPr>
              <a:t>Lesson 25 – True / False – Question 3</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The disciples knew the scriptures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about Jesus being raised.</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334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2400" b="1" dirty="0">
                <a:latin typeface="Arial" panose="020B0604020202020204" pitchFamily="34" charset="0"/>
                <a:cs typeface="Arial" panose="020B0604020202020204" pitchFamily="34" charset="0"/>
              </a:rPr>
              <a:t> – FALSE – </a:t>
            </a:r>
          </a:p>
          <a:p>
            <a:pPr>
              <a:buNone/>
            </a:pPr>
            <a:endParaRPr lang="en-US" sz="2400" b="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John 20:8–9 (NASB95) </a:t>
            </a:r>
          </a:p>
          <a:p>
            <a:pPr>
              <a:buNone/>
            </a:pPr>
            <a:r>
              <a:rPr lang="en-US" sz="2400" b="1" baseline="30000" dirty="0">
                <a:latin typeface="Arial" panose="020B0604020202020204" pitchFamily="34" charset="0"/>
                <a:cs typeface="Arial" panose="020B0604020202020204" pitchFamily="34" charset="0"/>
              </a:rPr>
              <a:t>8</a:t>
            </a:r>
            <a:r>
              <a:rPr lang="en-US" sz="2400" b="1" dirty="0">
                <a:latin typeface="Arial" panose="020B0604020202020204" pitchFamily="34" charset="0"/>
                <a:cs typeface="Arial" panose="020B0604020202020204" pitchFamily="34" charset="0"/>
              </a:rPr>
              <a:t> So the other disciple who had first come to the tomb then also entered, and he saw and believed. </a:t>
            </a:r>
            <a:r>
              <a:rPr lang="en-US" sz="2400" b="1" baseline="30000" dirty="0">
                <a:latin typeface="Arial" panose="020B0604020202020204" pitchFamily="34" charset="0"/>
                <a:cs typeface="Arial" panose="020B0604020202020204" pitchFamily="34" charset="0"/>
              </a:rPr>
              <a:t>9</a:t>
            </a:r>
            <a:r>
              <a:rPr lang="en-US" sz="2400" b="1" dirty="0">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rPr>
              <a:t>For as yet they did not understand the Scripture</a:t>
            </a:r>
            <a:r>
              <a:rPr lang="en-US" sz="2400" b="1" dirty="0">
                <a:latin typeface="Arial" panose="020B0604020202020204" pitchFamily="34" charset="0"/>
                <a:cs typeface="Arial" panose="020B0604020202020204" pitchFamily="34" charset="0"/>
              </a:rPr>
              <a:t>, that He must rise again from the dead. </a:t>
            </a:r>
          </a:p>
          <a:p>
            <a:pPr>
              <a:buNone/>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835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a:spcBef>
                <a:spcPct val="20000"/>
              </a:spcBef>
              <a:defRPr/>
            </a:pPr>
            <a:r>
              <a:rPr lang="en-US" sz="3600" b="1" dirty="0">
                <a:latin typeface="Arial" panose="020B0604020202020204" pitchFamily="34" charset="0"/>
                <a:cs typeface="Arial" panose="020B0604020202020204" pitchFamily="34" charset="0"/>
              </a:rPr>
              <a:t>Lesson 25 – True / False – Question 4</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The disciples met behind closed doors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for fear of the Jews.</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371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2400" b="1" dirty="0">
                <a:latin typeface="Arial" panose="020B0604020202020204" pitchFamily="34" charset="0"/>
                <a:cs typeface="Arial" panose="020B0604020202020204" pitchFamily="34" charset="0"/>
              </a:rPr>
              <a:t>– TRUE – </a:t>
            </a:r>
          </a:p>
          <a:p>
            <a:pPr>
              <a:buNone/>
            </a:pPr>
            <a:endParaRPr lang="en-US" sz="2400" b="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John 20:19 (NASB95) </a:t>
            </a:r>
          </a:p>
          <a:p>
            <a:pPr>
              <a:buNone/>
            </a:pPr>
            <a:r>
              <a:rPr lang="en-US" sz="2400" b="1" baseline="30000" dirty="0">
                <a:latin typeface="Arial" panose="020B0604020202020204" pitchFamily="34" charset="0"/>
                <a:cs typeface="Arial" panose="020B0604020202020204" pitchFamily="34" charset="0"/>
              </a:rPr>
              <a:t>19</a:t>
            </a:r>
            <a:r>
              <a:rPr lang="en-US" sz="2400" b="1" dirty="0">
                <a:latin typeface="Arial" panose="020B0604020202020204" pitchFamily="34" charset="0"/>
                <a:cs typeface="Arial" panose="020B0604020202020204" pitchFamily="34" charset="0"/>
              </a:rPr>
              <a:t> So when it was evening on that day, the first </a:t>
            </a:r>
            <a:r>
              <a:rPr lang="en-US" sz="2400" b="1" i="1" dirty="0">
                <a:latin typeface="Arial" panose="020B0604020202020204" pitchFamily="34" charset="0"/>
                <a:cs typeface="Arial" panose="020B0604020202020204" pitchFamily="34" charset="0"/>
              </a:rPr>
              <a:t>day</a:t>
            </a:r>
            <a:r>
              <a:rPr lang="en-US" sz="2400" b="1" dirty="0">
                <a:latin typeface="Arial" panose="020B0604020202020204" pitchFamily="34" charset="0"/>
                <a:cs typeface="Arial" panose="020B0604020202020204" pitchFamily="34" charset="0"/>
              </a:rPr>
              <a:t> of the week, and when the doors were shut where the disciples were, </a:t>
            </a:r>
            <a:r>
              <a:rPr lang="en-US" sz="2400" b="1" u="sng" dirty="0">
                <a:latin typeface="Arial" panose="020B0604020202020204" pitchFamily="34" charset="0"/>
                <a:cs typeface="Arial" panose="020B0604020202020204" pitchFamily="34" charset="0"/>
              </a:rPr>
              <a:t>for fear of the Jews</a:t>
            </a:r>
            <a:r>
              <a:rPr lang="en-US" sz="2400" b="1" dirty="0">
                <a:latin typeface="Arial" panose="020B0604020202020204" pitchFamily="34" charset="0"/>
                <a:cs typeface="Arial" panose="020B0604020202020204" pitchFamily="34" charset="0"/>
              </a:rPr>
              <a:t>, Jesus came and stood in their midst and said to them, “Peace </a:t>
            </a:r>
            <a:r>
              <a:rPr lang="en-US" sz="2400" b="1" i="1" dirty="0">
                <a:latin typeface="Arial" panose="020B0604020202020204" pitchFamily="34" charset="0"/>
                <a:cs typeface="Arial" panose="020B0604020202020204" pitchFamily="34" charset="0"/>
              </a:rPr>
              <a:t>be</a:t>
            </a:r>
            <a:r>
              <a:rPr lang="en-US" sz="2400" b="1" dirty="0">
                <a:latin typeface="Arial" panose="020B0604020202020204" pitchFamily="34" charset="0"/>
                <a:cs typeface="Arial" panose="020B0604020202020204" pitchFamily="34" charset="0"/>
              </a:rPr>
              <a:t> with you.” </a:t>
            </a:r>
          </a:p>
          <a:p>
            <a:pPr>
              <a:buNone/>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547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a:spcBef>
                <a:spcPct val="20000"/>
              </a:spcBef>
              <a:defRPr/>
            </a:pPr>
            <a:r>
              <a:rPr lang="en-US" sz="3600" b="1" dirty="0">
                <a:latin typeface="Arial" panose="020B0604020202020204" pitchFamily="34" charset="0"/>
                <a:cs typeface="Arial" panose="020B0604020202020204" pitchFamily="34" charset="0"/>
              </a:rPr>
              <a:t>Lesson 25 – True / False – Question 5</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12403"/>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Thomas confirmed the resurrection of Jesus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by the “eye of faith.”</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723167" y="2431246"/>
            <a:ext cx="7697666" cy="371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2400" b="1" dirty="0">
                <a:latin typeface="Arial" panose="020B0604020202020204" pitchFamily="34" charset="0"/>
                <a:cs typeface="Arial" panose="020B0604020202020204" pitchFamily="34" charset="0"/>
              </a:rPr>
              <a:t>– FALSE – </a:t>
            </a:r>
          </a:p>
          <a:p>
            <a:pPr>
              <a:buNone/>
            </a:pPr>
            <a:endParaRPr lang="en-US" sz="2400" b="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John 20:25 (NASB95) </a:t>
            </a:r>
          </a:p>
          <a:p>
            <a:pPr>
              <a:buNone/>
            </a:pPr>
            <a:r>
              <a:rPr lang="en-US" sz="2400" b="1" baseline="30000" dirty="0">
                <a:latin typeface="Arial" panose="020B0604020202020204" pitchFamily="34" charset="0"/>
                <a:cs typeface="Arial" panose="020B0604020202020204" pitchFamily="34" charset="0"/>
              </a:rPr>
              <a:t>25</a:t>
            </a:r>
            <a:r>
              <a:rPr lang="en-US" sz="2400" b="1" dirty="0">
                <a:latin typeface="Arial" panose="020B0604020202020204" pitchFamily="34" charset="0"/>
                <a:cs typeface="Arial" panose="020B0604020202020204" pitchFamily="34" charset="0"/>
              </a:rPr>
              <a:t> So the other disciples were saying to him, “We have seen the Lord!” But he said to them, “</a:t>
            </a:r>
            <a:r>
              <a:rPr lang="en-US" sz="2400" b="1" u="sng" dirty="0">
                <a:latin typeface="Arial" panose="020B0604020202020204" pitchFamily="34" charset="0"/>
                <a:cs typeface="Arial" panose="020B0604020202020204" pitchFamily="34" charset="0"/>
              </a:rPr>
              <a:t>Unless I see in His hands the imprint of the nails, and put my finger into the place of the nails, and put my hand into His side, I will not believe.</a:t>
            </a:r>
            <a:r>
              <a:rPr lang="en-US" sz="2400" b="1" dirty="0">
                <a:latin typeface="Arial" panose="020B0604020202020204" pitchFamily="34" charset="0"/>
                <a:cs typeface="Arial" panose="020B0604020202020204" pitchFamily="34" charset="0"/>
              </a:rPr>
              <a:t>” </a:t>
            </a:r>
          </a:p>
          <a:p>
            <a:pPr>
              <a:buNone/>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988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832" y="5880741"/>
            <a:ext cx="9132337" cy="1015663"/>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Luke 24:47 (NASB95) </a:t>
            </a:r>
          </a:p>
          <a:p>
            <a:r>
              <a:rPr lang="en-US" sz="2000" b="1" baseline="30000" dirty="0">
                <a:latin typeface="Arial" panose="020B0604020202020204" pitchFamily="34" charset="0"/>
                <a:cs typeface="Arial" panose="020B0604020202020204" pitchFamily="34" charset="0"/>
              </a:rPr>
              <a:t>47</a:t>
            </a:r>
            <a:r>
              <a:rPr lang="en-US" sz="2000" b="1" dirty="0">
                <a:latin typeface="Arial" panose="020B0604020202020204" pitchFamily="34" charset="0"/>
                <a:cs typeface="Arial" panose="020B0604020202020204" pitchFamily="34" charset="0"/>
              </a:rPr>
              <a:t> and that </a:t>
            </a:r>
            <a:r>
              <a:rPr lang="en-US" sz="2000" b="1" u="sng" dirty="0">
                <a:latin typeface="Arial" panose="020B0604020202020204" pitchFamily="34" charset="0"/>
                <a:cs typeface="Arial" panose="020B0604020202020204" pitchFamily="34" charset="0"/>
              </a:rPr>
              <a:t>repentance</a:t>
            </a:r>
            <a:r>
              <a:rPr lang="en-US" sz="2000" b="1" dirty="0">
                <a:latin typeface="Arial" panose="020B0604020202020204" pitchFamily="34" charset="0"/>
                <a:cs typeface="Arial" panose="020B0604020202020204" pitchFamily="34" charset="0"/>
              </a:rPr>
              <a:t> for </a:t>
            </a:r>
            <a:r>
              <a:rPr lang="en-US" sz="2000" b="1" u="sng" dirty="0">
                <a:latin typeface="Arial" panose="020B0604020202020204" pitchFamily="34" charset="0"/>
                <a:cs typeface="Arial" panose="020B0604020202020204" pitchFamily="34" charset="0"/>
              </a:rPr>
              <a:t>forgiveness of sins</a:t>
            </a:r>
            <a:r>
              <a:rPr lang="en-US" sz="2000" b="1" dirty="0">
                <a:latin typeface="Arial" panose="020B0604020202020204" pitchFamily="34" charset="0"/>
                <a:cs typeface="Arial" panose="020B0604020202020204" pitchFamily="34" charset="0"/>
              </a:rPr>
              <a:t> would be proclaimed in His name to all the nations, beginning from Jerusalem. </a:t>
            </a:r>
          </a:p>
        </p:txBody>
      </p:sp>
      <p:sp>
        <p:nvSpPr>
          <p:cNvPr id="4" name="Rectangle 3"/>
          <p:cNvSpPr/>
          <p:nvPr/>
        </p:nvSpPr>
        <p:spPr>
          <a:xfrm>
            <a:off x="0" y="5072116"/>
            <a:ext cx="9132337" cy="1862048"/>
          </a:xfrm>
          <a:prstGeom prst="rect">
            <a:avLst/>
          </a:prstGeom>
        </p:spPr>
        <p:txBody>
          <a:bodyPr wrap="square">
            <a:spAutoFit/>
          </a:bodyPr>
          <a:lstStyle/>
          <a:p>
            <a:pPr>
              <a:lnSpc>
                <a:spcPct val="115000"/>
              </a:lnSpc>
              <a:spcAft>
                <a:spcPts val="1000"/>
              </a:spcAft>
            </a:pPr>
            <a:r>
              <a:rPr lang="en-US" sz="2000" b="1" dirty="0">
                <a:latin typeface="Arial" panose="020B0604020202020204" pitchFamily="34" charset="0"/>
                <a:cs typeface="Arial" panose="020B0604020202020204" pitchFamily="34" charset="0"/>
              </a:rPr>
              <a:t>Matthew 28:19–20 (NASB95) </a:t>
            </a:r>
            <a:br>
              <a:rPr lang="en-US" sz="2000" b="1" dirty="0">
                <a:latin typeface="Arial" panose="020B0604020202020204" pitchFamily="34" charset="0"/>
                <a:cs typeface="Arial" panose="020B0604020202020204" pitchFamily="34" charset="0"/>
              </a:rPr>
            </a:br>
            <a:r>
              <a:rPr lang="en-US" sz="2000" b="1" baseline="30000" dirty="0">
                <a:latin typeface="Arial" panose="020B0604020202020204" pitchFamily="34" charset="0"/>
                <a:cs typeface="Arial" panose="020B0604020202020204" pitchFamily="34" charset="0"/>
              </a:rPr>
              <a:t>19</a:t>
            </a:r>
            <a:r>
              <a:rPr lang="en-US" sz="2000" b="1" dirty="0">
                <a:latin typeface="Arial" panose="020B0604020202020204" pitchFamily="34" charset="0"/>
                <a:cs typeface="Arial" panose="020B0604020202020204" pitchFamily="34" charset="0"/>
              </a:rPr>
              <a:t> “Go therefore and make disciples of all the nations, </a:t>
            </a:r>
            <a:r>
              <a:rPr lang="en-US" sz="2000" b="1" u="sng" dirty="0">
                <a:latin typeface="Arial" panose="020B0604020202020204" pitchFamily="34" charset="0"/>
                <a:cs typeface="Arial" panose="020B0604020202020204" pitchFamily="34" charset="0"/>
              </a:rPr>
              <a:t>baptizing them</a:t>
            </a:r>
            <a:r>
              <a:rPr lang="en-US" sz="2000" b="1" dirty="0">
                <a:latin typeface="Arial" panose="020B0604020202020204" pitchFamily="34" charset="0"/>
                <a:cs typeface="Arial" panose="020B0604020202020204" pitchFamily="34" charset="0"/>
              </a:rPr>
              <a:t> in the name of the Father and the Son and the Holy Spirit, </a:t>
            </a:r>
            <a:r>
              <a:rPr lang="en-US" sz="2000" b="1" baseline="30000" dirty="0">
                <a:latin typeface="Arial" panose="020B0604020202020204" pitchFamily="34" charset="0"/>
                <a:cs typeface="Arial" panose="020B0604020202020204" pitchFamily="34" charset="0"/>
              </a:rPr>
              <a:t>20</a:t>
            </a:r>
            <a:r>
              <a:rPr lang="en-US" sz="2000" b="1" dirty="0">
                <a:latin typeface="Arial" panose="020B0604020202020204" pitchFamily="34" charset="0"/>
                <a:cs typeface="Arial" panose="020B0604020202020204" pitchFamily="34" charset="0"/>
              </a:rPr>
              <a:t> </a:t>
            </a:r>
            <a:r>
              <a:rPr lang="en-US" sz="2000" b="1" u="sng" dirty="0">
                <a:latin typeface="Arial" panose="020B0604020202020204" pitchFamily="34" charset="0"/>
                <a:cs typeface="Arial" panose="020B0604020202020204" pitchFamily="34" charset="0"/>
              </a:rPr>
              <a:t>teaching them</a:t>
            </a:r>
            <a:r>
              <a:rPr lang="en-US" sz="2000" b="1" dirty="0">
                <a:latin typeface="Arial" panose="020B0604020202020204" pitchFamily="34" charset="0"/>
                <a:cs typeface="Arial" panose="020B0604020202020204" pitchFamily="34" charset="0"/>
              </a:rPr>
              <a:t> </a:t>
            </a:r>
            <a:r>
              <a:rPr lang="en-US" sz="2000" b="1" u="sng" dirty="0">
                <a:latin typeface="Arial" panose="020B0604020202020204" pitchFamily="34" charset="0"/>
                <a:cs typeface="Arial" panose="020B0604020202020204" pitchFamily="34" charset="0"/>
              </a:rPr>
              <a:t>to observe all that I commanded you</a:t>
            </a:r>
            <a:r>
              <a:rPr lang="en-US" sz="2000" b="1" dirty="0">
                <a:latin typeface="Arial" panose="020B0604020202020204" pitchFamily="34" charset="0"/>
                <a:cs typeface="Arial" panose="020B0604020202020204" pitchFamily="34" charset="0"/>
              </a:rPr>
              <a:t>; and lo, I am with you always, even to the end of the age.” </a:t>
            </a:r>
            <a:endParaRPr lang="en-US" sz="2000" b="1" dirty="0">
              <a:effectLst/>
              <a:latin typeface="Arial" panose="020B0604020202020204" pitchFamily="34" charset="0"/>
              <a:cs typeface="Arial" panose="020B0604020202020204" pitchFamily="34" charset="0"/>
            </a:endParaRPr>
          </a:p>
        </p:txBody>
      </p:sp>
      <p:sp>
        <p:nvSpPr>
          <p:cNvPr id="10" name="Rectangle 9"/>
          <p:cNvSpPr/>
          <p:nvPr/>
        </p:nvSpPr>
        <p:spPr>
          <a:xfrm>
            <a:off x="5832" y="5594637"/>
            <a:ext cx="9132337" cy="1323439"/>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Mark 16:15–16 (NASB95) </a:t>
            </a:r>
          </a:p>
          <a:p>
            <a:r>
              <a:rPr lang="en-US" sz="2000" b="1" baseline="30000" dirty="0">
                <a:latin typeface="Arial" panose="020B0604020202020204" pitchFamily="34" charset="0"/>
                <a:cs typeface="Arial" panose="020B0604020202020204" pitchFamily="34" charset="0"/>
              </a:rPr>
              <a:t>15</a:t>
            </a:r>
            <a:r>
              <a:rPr lang="en-US" sz="2000" b="1" dirty="0">
                <a:latin typeface="Arial" panose="020B0604020202020204" pitchFamily="34" charset="0"/>
                <a:cs typeface="Arial" panose="020B0604020202020204" pitchFamily="34" charset="0"/>
              </a:rPr>
              <a:t> And He said to them, “Go into all the world and </a:t>
            </a:r>
            <a:r>
              <a:rPr lang="en-US" sz="2000" b="1" u="sng" dirty="0">
                <a:latin typeface="Arial" panose="020B0604020202020204" pitchFamily="34" charset="0"/>
                <a:cs typeface="Arial" panose="020B0604020202020204" pitchFamily="34" charset="0"/>
              </a:rPr>
              <a:t>preach the gospel to all creation</a:t>
            </a:r>
            <a:r>
              <a:rPr lang="en-US" sz="2000" b="1" dirty="0">
                <a:latin typeface="Arial" panose="020B0604020202020204" pitchFamily="34" charset="0"/>
                <a:cs typeface="Arial" panose="020B0604020202020204" pitchFamily="34" charset="0"/>
              </a:rPr>
              <a:t>. </a:t>
            </a:r>
            <a:r>
              <a:rPr lang="en-US" sz="2000" b="1" baseline="30000" dirty="0">
                <a:latin typeface="Arial" panose="020B0604020202020204" pitchFamily="34" charset="0"/>
                <a:cs typeface="Arial" panose="020B0604020202020204" pitchFamily="34" charset="0"/>
              </a:rPr>
              <a:t>16</a:t>
            </a:r>
            <a:r>
              <a:rPr lang="en-US" sz="2000" b="1" dirty="0">
                <a:latin typeface="Arial" panose="020B0604020202020204" pitchFamily="34" charset="0"/>
                <a:cs typeface="Arial" panose="020B0604020202020204" pitchFamily="34" charset="0"/>
              </a:rPr>
              <a:t> “He who has </a:t>
            </a:r>
            <a:r>
              <a:rPr lang="en-US" sz="2000" b="1" u="sng" dirty="0">
                <a:latin typeface="Arial" panose="020B0604020202020204" pitchFamily="34" charset="0"/>
                <a:cs typeface="Arial" panose="020B0604020202020204" pitchFamily="34" charset="0"/>
              </a:rPr>
              <a:t>believed</a:t>
            </a:r>
            <a:r>
              <a:rPr lang="en-US" sz="2000" b="1" dirty="0">
                <a:latin typeface="Arial" panose="020B0604020202020204" pitchFamily="34" charset="0"/>
                <a:cs typeface="Arial" panose="020B0604020202020204" pitchFamily="34" charset="0"/>
              </a:rPr>
              <a:t> and has been </a:t>
            </a:r>
            <a:r>
              <a:rPr lang="en-US" sz="2000" b="1" u="sng" dirty="0">
                <a:latin typeface="Arial" panose="020B0604020202020204" pitchFamily="34" charset="0"/>
                <a:cs typeface="Arial" panose="020B0604020202020204" pitchFamily="34" charset="0"/>
              </a:rPr>
              <a:t>baptized</a:t>
            </a:r>
            <a:r>
              <a:rPr lang="en-US" sz="2000" b="1" dirty="0">
                <a:latin typeface="Arial" panose="020B0604020202020204" pitchFamily="34" charset="0"/>
                <a:cs typeface="Arial" panose="020B0604020202020204" pitchFamily="34" charset="0"/>
              </a:rPr>
              <a:t> shall be </a:t>
            </a:r>
            <a:r>
              <a:rPr lang="en-US" sz="2000" b="1" u="sng" dirty="0">
                <a:latin typeface="Arial" panose="020B0604020202020204" pitchFamily="34" charset="0"/>
                <a:cs typeface="Arial" panose="020B0604020202020204" pitchFamily="34" charset="0"/>
              </a:rPr>
              <a:t>saved</a:t>
            </a:r>
            <a:r>
              <a:rPr lang="en-US" sz="2000" b="1" dirty="0">
                <a:latin typeface="Arial" panose="020B0604020202020204" pitchFamily="34" charset="0"/>
                <a:cs typeface="Arial" panose="020B0604020202020204" pitchFamily="34" charset="0"/>
              </a:rPr>
              <a:t>; but he who has disbelieved shall be condemned. </a:t>
            </a:r>
          </a:p>
        </p:txBody>
      </p:sp>
      <p:sp>
        <p:nvSpPr>
          <p:cNvPr id="5" name="Text Placeholder 1"/>
          <p:cNvSpPr txBox="1">
            <a:spLocks/>
          </p:cNvSpPr>
          <p:nvPr/>
        </p:nvSpPr>
        <p:spPr>
          <a:xfrm>
            <a:off x="312738" y="228600"/>
            <a:ext cx="8518525" cy="681038"/>
          </a:xfrm>
          <a:prstGeom prst="rect">
            <a:avLst/>
          </a:prstGeom>
        </p:spPr>
        <p:txBody>
          <a:bodyPr/>
          <a:lstStyle/>
          <a:p>
            <a:pPr>
              <a:spcBef>
                <a:spcPct val="20000"/>
              </a:spcBef>
              <a:defRPr/>
            </a:pPr>
            <a:r>
              <a:rPr lang="en-US" sz="3600" b="1" dirty="0">
                <a:latin typeface="Arial" panose="020B0604020202020204" pitchFamily="34" charset="0"/>
                <a:cs typeface="Arial" panose="020B0604020202020204" pitchFamily="34" charset="0"/>
              </a:rPr>
              <a:t>Lesson 25 – Research Question</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027771"/>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dirty="0">
                <a:latin typeface="Arial" panose="020B0604020202020204" pitchFamily="34" charset="0"/>
                <a:cs typeface="Arial" panose="020B0604020202020204" pitchFamily="34" charset="0"/>
              </a:rPr>
              <a:t>Compare the four accounts of the Great Commission </a:t>
            </a:r>
            <a:br>
              <a:rPr lang="en-US" altLang="en-US" sz="2000" b="1" dirty="0">
                <a:latin typeface="Arial" panose="020B0604020202020204" pitchFamily="34" charset="0"/>
                <a:cs typeface="Arial" panose="020B0604020202020204" pitchFamily="34" charset="0"/>
              </a:rPr>
            </a:br>
            <a:r>
              <a:rPr lang="en-US" altLang="en-US" sz="2000" b="1" dirty="0">
                <a:latin typeface="Arial" panose="020B0604020202020204" pitchFamily="34" charset="0"/>
                <a:cs typeface="Arial" panose="020B0604020202020204" pitchFamily="34" charset="0"/>
              </a:rPr>
              <a:t>and harmonize the statements recorded in Mt, Mk, Lk &amp; Jn.</a:t>
            </a:r>
            <a:endParaRPr lang="en-US" altLang="en-US" sz="16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664" y="1794395"/>
            <a:ext cx="9120673" cy="2344646"/>
          </a:xfrm>
          <a:prstGeom prst="rect">
            <a:avLst/>
          </a:prstGeom>
        </p:spPr>
      </p:pic>
      <p:sp>
        <p:nvSpPr>
          <p:cNvPr id="11" name="Rectangle 10"/>
          <p:cNvSpPr>
            <a:spLocks noChangeArrowheads="1"/>
          </p:cNvSpPr>
          <p:nvPr/>
        </p:nvSpPr>
        <p:spPr bwMode="auto">
          <a:xfrm>
            <a:off x="11664" y="4111072"/>
            <a:ext cx="91206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600" b="1" dirty="0">
                <a:latin typeface="Arial" panose="020B0604020202020204" pitchFamily="34" charset="0"/>
                <a:cs typeface="Arial" panose="020B0604020202020204" pitchFamily="34" charset="0"/>
              </a:rPr>
              <a:t>John Workbook – Page 137</a:t>
            </a:r>
            <a:endParaRPr lang="en-US" altLang="en-US" sz="1200" b="1" dirty="0">
              <a:latin typeface="Arial" panose="020B0604020202020204" pitchFamily="34" charset="0"/>
              <a:cs typeface="Arial" panose="020B0604020202020204" pitchFamily="34" charset="0"/>
            </a:endParaRPr>
          </a:p>
        </p:txBody>
      </p:sp>
      <p:sp>
        <p:nvSpPr>
          <p:cNvPr id="3" name="Rectangle 2"/>
          <p:cNvSpPr/>
          <p:nvPr/>
        </p:nvSpPr>
        <p:spPr>
          <a:xfrm>
            <a:off x="5832" y="5763914"/>
            <a:ext cx="9132336" cy="1154162"/>
          </a:xfrm>
          <a:prstGeom prst="rect">
            <a:avLst/>
          </a:prstGeom>
        </p:spPr>
        <p:txBody>
          <a:bodyPr wrap="square">
            <a:spAutoFit/>
          </a:bodyPr>
          <a:lstStyle/>
          <a:p>
            <a:pPr>
              <a:lnSpc>
                <a:spcPct val="115000"/>
              </a:lnSpc>
              <a:spcAft>
                <a:spcPts val="1000"/>
              </a:spcAft>
            </a:pPr>
            <a:r>
              <a:rPr lang="en-US" sz="2000" b="1" dirty="0">
                <a:latin typeface="Arial" panose="020B0604020202020204" pitchFamily="34" charset="0"/>
                <a:cs typeface="Arial" panose="020B0604020202020204" pitchFamily="34" charset="0"/>
              </a:rPr>
              <a:t>John 20:23 (NASB95) </a:t>
            </a:r>
            <a:br>
              <a:rPr lang="en-US" sz="2000" b="1" dirty="0">
                <a:latin typeface="Arial" panose="020B0604020202020204" pitchFamily="34" charset="0"/>
                <a:cs typeface="Arial" panose="020B0604020202020204" pitchFamily="34" charset="0"/>
              </a:rPr>
            </a:br>
            <a:r>
              <a:rPr lang="en-US" sz="2000" b="1" baseline="30000" dirty="0">
                <a:latin typeface="Arial" panose="020B0604020202020204" pitchFamily="34" charset="0"/>
                <a:cs typeface="Arial" panose="020B0604020202020204" pitchFamily="34" charset="0"/>
              </a:rPr>
              <a:t>23</a:t>
            </a:r>
            <a:r>
              <a:rPr lang="en-US" sz="2000" b="1" dirty="0">
                <a:latin typeface="Arial" panose="020B0604020202020204" pitchFamily="34" charset="0"/>
                <a:cs typeface="Arial" panose="020B0604020202020204" pitchFamily="34" charset="0"/>
              </a:rPr>
              <a:t> “If you forgive the sins of any, </a:t>
            </a:r>
            <a:r>
              <a:rPr lang="en-US" sz="2000" b="1" i="1" u="sng" dirty="0">
                <a:latin typeface="Arial" panose="020B0604020202020204" pitchFamily="34" charset="0"/>
                <a:cs typeface="Arial" panose="020B0604020202020204" pitchFamily="34" charset="0"/>
              </a:rPr>
              <a:t>their sins</a:t>
            </a:r>
            <a:r>
              <a:rPr lang="en-US" sz="2000" b="1" u="sng" dirty="0">
                <a:latin typeface="Arial" panose="020B0604020202020204" pitchFamily="34" charset="0"/>
                <a:cs typeface="Arial" panose="020B0604020202020204" pitchFamily="34" charset="0"/>
              </a:rPr>
              <a:t> have been forgiven them</a:t>
            </a:r>
            <a:r>
              <a:rPr lang="en-US" sz="2000" b="1" dirty="0">
                <a:latin typeface="Arial" panose="020B0604020202020204" pitchFamily="34" charset="0"/>
                <a:cs typeface="Arial" panose="020B0604020202020204" pitchFamily="34" charset="0"/>
              </a:rPr>
              <a:t>; if you retain the </a:t>
            </a:r>
            <a:r>
              <a:rPr lang="en-US" sz="2000" b="1" i="1" dirty="0">
                <a:latin typeface="Arial" panose="020B0604020202020204" pitchFamily="34" charset="0"/>
                <a:cs typeface="Arial" panose="020B0604020202020204" pitchFamily="34" charset="0"/>
              </a:rPr>
              <a:t>sins</a:t>
            </a:r>
            <a:r>
              <a:rPr lang="en-US" sz="2000" b="1" dirty="0">
                <a:latin typeface="Arial" panose="020B0604020202020204" pitchFamily="34" charset="0"/>
                <a:cs typeface="Arial" panose="020B0604020202020204" pitchFamily="34" charset="0"/>
              </a:rPr>
              <a:t> of any, they have been retained.” </a:t>
            </a:r>
            <a:endParaRPr lang="en-US" sz="2000"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112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xit" presetSubtype="0" fill="hold" grpId="1" nodeType="with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xit" presetSubtype="0" fill="hold" grpId="1" nodeType="with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par>
                                <p:cTn id="42" presetID="10" presetClass="exit" presetSubtype="0" fill="hold" grpId="1" nodeType="with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4" grpId="0"/>
      <p:bldP spid="4" grpId="1"/>
      <p:bldP spid="10" grpId="0"/>
      <p:bldP spid="10" grpId="1"/>
      <p:bldP spid="9" grpId="0"/>
      <p:bldP spid="11"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03460" y="0"/>
            <a:ext cx="6537080" cy="1680484"/>
          </a:xfrm>
          <a:prstGeom prst="rect">
            <a:avLst/>
          </a:prstGeom>
        </p:spPr>
      </p:pic>
      <p:sp>
        <p:nvSpPr>
          <p:cNvPr id="11" name="Rectangle 10"/>
          <p:cNvSpPr>
            <a:spLocks noChangeArrowheads="1"/>
          </p:cNvSpPr>
          <p:nvPr/>
        </p:nvSpPr>
        <p:spPr bwMode="auto">
          <a:xfrm>
            <a:off x="1303460" y="1632588"/>
            <a:ext cx="6537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800" b="1" dirty="0">
                <a:latin typeface="Arial" panose="020B0604020202020204" pitchFamily="34" charset="0"/>
                <a:cs typeface="Arial" panose="020B0604020202020204" pitchFamily="34" charset="0"/>
              </a:rPr>
              <a:t>John Workbook – Page 137</a:t>
            </a:r>
            <a:endParaRPr lang="en-US" altLang="en-US" sz="1400" b="1" dirty="0">
              <a:latin typeface="Arial" panose="020B0604020202020204" pitchFamily="34" charset="0"/>
              <a:cs typeface="Arial" panose="020B0604020202020204" pitchFamily="34" charset="0"/>
            </a:endParaRPr>
          </a:p>
        </p:txBody>
      </p:sp>
      <p:sp>
        <p:nvSpPr>
          <p:cNvPr id="12" name="Rectangle 11"/>
          <p:cNvSpPr>
            <a:spLocks noChangeArrowheads="1"/>
          </p:cNvSpPr>
          <p:nvPr/>
        </p:nvSpPr>
        <p:spPr bwMode="auto">
          <a:xfrm>
            <a:off x="23326" y="6544155"/>
            <a:ext cx="78172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800" b="1" dirty="0">
                <a:latin typeface="Arial" panose="020B0604020202020204" pitchFamily="34" charset="0"/>
                <a:cs typeface="Arial" panose="020B0604020202020204" pitchFamily="34" charset="0"/>
              </a:rPr>
              <a:t>Acts 1 Workbook – Page 7 / Acts 2 Workbook – Page 59</a:t>
            </a:r>
            <a:endParaRPr lang="en-US" altLang="en-US" sz="14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a:stretch>
            <a:fillRect/>
          </a:stretch>
        </p:blipFill>
        <p:spPr>
          <a:xfrm>
            <a:off x="1303460" y="2061964"/>
            <a:ext cx="6537080" cy="4520090"/>
          </a:xfrm>
          <a:prstGeom prst="rect">
            <a:avLst/>
          </a:prstGeom>
        </p:spPr>
      </p:pic>
    </p:spTree>
    <p:extLst>
      <p:ext uri="{BB962C8B-B14F-4D97-AF65-F5344CB8AC3E}">
        <p14:creationId xmlns:p14="http://schemas.microsoft.com/office/powerpoint/2010/main" val="399598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5097023"/>
            <a:ext cx="9144000" cy="324587"/>
          </a:xfrm>
        </p:spPr>
        <p:txBody>
          <a:bodyPr>
            <a:noAutofit/>
          </a:bodyPr>
          <a:lstStyle/>
          <a:p>
            <a:r>
              <a:rPr lang="en-US" sz="2400" b="1" dirty="0">
                <a:latin typeface="+mj-lt"/>
              </a:rPr>
              <a:t>Lesson 26 – John 21:1-25</a:t>
            </a:r>
          </a:p>
        </p:txBody>
      </p:sp>
      <p:sp>
        <p:nvSpPr>
          <p:cNvPr id="3" name="Rectangle 1"/>
          <p:cNvSpPr>
            <a:spLocks noChangeArrowheads="1"/>
          </p:cNvSpPr>
          <p:nvPr/>
        </p:nvSpPr>
        <p:spPr bwMode="auto">
          <a:xfrm>
            <a:off x="-2326334" y="-207749"/>
            <a:ext cx="15527422"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chemeClr val="tx1"/>
                </a:solidFill>
                <a:effectLst/>
                <a:latin typeface="+mj-lt"/>
              </a:rPr>
              <a:t>Please schedule an OWC with customer. I will be available from 9am IST to 7pm</a:t>
            </a:r>
            <a:br>
              <a:rPr kumimoji="0" lang="en-US" altLang="en-US" sz="1050" b="0" i="0" u="none" strike="noStrike" cap="none" normalizeH="0" baseline="0">
                <a:ln>
                  <a:noFill/>
                </a:ln>
                <a:solidFill>
                  <a:schemeClr val="tx1"/>
                </a:solidFill>
                <a:effectLst/>
                <a:latin typeface="+mj-lt"/>
              </a:rPr>
            </a:br>
            <a:r>
              <a:rPr kumimoji="0" lang="en-US" altLang="en-US" sz="1050" b="0" i="0" u="none" strike="noStrike" cap="none" normalizeH="0" baseline="0">
                <a:ln>
                  <a:noFill/>
                </a:ln>
                <a:solidFill>
                  <a:schemeClr val="tx1"/>
                </a:solidFill>
                <a:effectLst/>
                <a:latin typeface="+mj-lt"/>
              </a:rPr>
              <a:t>IST. Please check with customer and let us know their available timing.</a:t>
            </a:r>
            <a:r>
              <a:rPr kumimoji="0" lang="en-US" altLang="en-US" sz="700" b="0" i="0" u="none" strike="noStrike" cap="none" normalizeH="0" baseline="0">
                <a:ln>
                  <a:noFill/>
                </a:ln>
                <a:solidFill>
                  <a:schemeClr val="tx1"/>
                </a:solidFill>
                <a:effectLst/>
                <a:latin typeface="+mj-lt"/>
              </a:rPr>
              <a:t> </a:t>
            </a:r>
            <a:endParaRPr kumimoji="0" lang="en-US" altLang="en-US" sz="200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670196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25 – Question 1</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When did Mary Magdalene discover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the body of Jesus was gone?</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20:1 (NASB95) </a:t>
            </a:r>
          </a:p>
          <a:p>
            <a:pPr>
              <a:buNone/>
            </a:pPr>
            <a:r>
              <a:rPr lang="en-US" sz="2400" b="1" baseline="30000" dirty="0">
                <a:latin typeface="Arial" panose="020B0604020202020204" pitchFamily="34" charset="0"/>
                <a:cs typeface="Arial" panose="020B0604020202020204" pitchFamily="34" charset="0"/>
              </a:rPr>
              <a:t>1</a:t>
            </a:r>
            <a:r>
              <a:rPr lang="en-US" sz="2400" b="1" dirty="0">
                <a:latin typeface="Arial" panose="020B0604020202020204" pitchFamily="34" charset="0"/>
                <a:cs typeface="Arial" panose="020B0604020202020204" pitchFamily="34" charset="0"/>
              </a:rPr>
              <a:t> Now </a:t>
            </a:r>
            <a:r>
              <a:rPr lang="en-US" sz="2400" b="1" u="sng" dirty="0">
                <a:latin typeface="Arial" panose="020B0604020202020204" pitchFamily="34" charset="0"/>
                <a:cs typeface="Arial" panose="020B0604020202020204" pitchFamily="34" charset="0"/>
              </a:rPr>
              <a:t>on the first day of the week</a:t>
            </a:r>
            <a:r>
              <a:rPr lang="en-US" sz="2400" b="1" dirty="0">
                <a:latin typeface="Arial" panose="020B0604020202020204" pitchFamily="34" charset="0"/>
                <a:cs typeface="Arial" panose="020B0604020202020204" pitchFamily="34" charset="0"/>
              </a:rPr>
              <a:t> Mary Magdalene came early to the tomb, while it was still dark, and saw the stone </a:t>
            </a:r>
            <a:r>
              <a:rPr lang="en-US" sz="2400" b="1" i="1" dirty="0">
                <a:latin typeface="Arial" panose="020B0604020202020204" pitchFamily="34" charset="0"/>
                <a:cs typeface="Arial" panose="020B0604020202020204" pitchFamily="34" charset="0"/>
              </a:rPr>
              <a:t>already</a:t>
            </a:r>
            <a:r>
              <a:rPr lang="en-US" sz="2400" b="1" dirty="0">
                <a:latin typeface="Arial" panose="020B0604020202020204" pitchFamily="34" charset="0"/>
                <a:cs typeface="Arial" panose="020B0604020202020204" pitchFamily="34" charset="0"/>
              </a:rPr>
              <a:t> taken away from the tomb. </a:t>
            </a:r>
          </a:p>
        </p:txBody>
      </p:sp>
    </p:spTree>
    <p:extLst>
      <p:ext uri="{BB962C8B-B14F-4D97-AF65-F5344CB8AC3E}">
        <p14:creationId xmlns:p14="http://schemas.microsoft.com/office/powerpoint/2010/main" val="426108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572000" y="0"/>
            <a:ext cx="0" cy="6858000"/>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67055" y="174022"/>
            <a:ext cx="4404945" cy="2428357"/>
          </a:xfrm>
          <a:prstGeom prst="rect">
            <a:avLst/>
          </a:prstGeom>
        </p:spPr>
        <p:txBody>
          <a:bodyPr wrap="square">
            <a:spAutoFit/>
          </a:bodyPr>
          <a:lstStyle/>
          <a:p>
            <a:pPr>
              <a:lnSpc>
                <a:spcPct val="115000"/>
              </a:lnSpc>
              <a:spcAft>
                <a:spcPts val="1000"/>
              </a:spcAft>
            </a:pPr>
            <a:r>
              <a:rPr lang="en-US" sz="2200" b="1" dirty="0">
                <a:latin typeface="Arial" panose="020B0604020202020204" pitchFamily="34" charset="0"/>
                <a:cs typeface="Arial" panose="020B0604020202020204" pitchFamily="34" charset="0"/>
              </a:rPr>
              <a:t>John 21:1 (NASB95) </a:t>
            </a:r>
            <a:br>
              <a:rPr lang="en-US" sz="2200" b="1" dirty="0">
                <a:latin typeface="Arial" panose="020B0604020202020204" pitchFamily="34" charset="0"/>
                <a:cs typeface="Arial" panose="020B0604020202020204" pitchFamily="34" charset="0"/>
              </a:rPr>
            </a:br>
            <a:r>
              <a:rPr lang="en-US" sz="2200" b="1" baseline="30000" dirty="0">
                <a:latin typeface="Arial" panose="020B0604020202020204" pitchFamily="34" charset="0"/>
                <a:cs typeface="Arial" panose="020B0604020202020204" pitchFamily="34" charset="0"/>
              </a:rPr>
              <a:t>1</a:t>
            </a:r>
            <a:r>
              <a:rPr lang="en-US" sz="2200" b="1" dirty="0">
                <a:latin typeface="Arial" panose="020B0604020202020204" pitchFamily="34" charset="0"/>
                <a:cs typeface="Arial" panose="020B0604020202020204" pitchFamily="34" charset="0"/>
              </a:rPr>
              <a:t> After these things Jesus manifested </a:t>
            </a:r>
            <a:r>
              <a:rPr lang="en-US" sz="2200" b="1" i="1" dirty="0">
                <a:latin typeface="Arial" panose="020B0604020202020204" pitchFamily="34" charset="0"/>
                <a:cs typeface="Arial" panose="020B0604020202020204" pitchFamily="34" charset="0"/>
              </a:rPr>
              <a:t>Himself</a:t>
            </a:r>
            <a:r>
              <a:rPr lang="en-US" sz="2200" b="1" dirty="0">
                <a:latin typeface="Arial" panose="020B0604020202020204" pitchFamily="34" charset="0"/>
                <a:cs typeface="Arial" panose="020B0604020202020204" pitchFamily="34" charset="0"/>
              </a:rPr>
              <a:t> again to the disciples at the Sea of </a:t>
            </a:r>
            <a:r>
              <a:rPr lang="en-US" sz="2200" b="1" dirty="0" err="1">
                <a:latin typeface="Arial" panose="020B0604020202020204" pitchFamily="34" charset="0"/>
                <a:cs typeface="Arial" panose="020B0604020202020204" pitchFamily="34" charset="0"/>
              </a:rPr>
              <a:t>Tiberias</a:t>
            </a:r>
            <a:r>
              <a:rPr lang="en-US" sz="2200" b="1" dirty="0">
                <a:latin typeface="Arial" panose="020B0604020202020204" pitchFamily="34" charset="0"/>
                <a:cs typeface="Arial" panose="020B0604020202020204" pitchFamily="34" charset="0"/>
              </a:rPr>
              <a:t>, and He manifested Himself in this way. </a:t>
            </a:r>
            <a:endParaRPr lang="en-US" sz="2200" b="1" dirty="0">
              <a:effectLst/>
              <a:latin typeface="Arial" panose="020B0604020202020204" pitchFamily="34" charset="0"/>
              <a:cs typeface="Arial" panose="020B0604020202020204" pitchFamily="34" charset="0"/>
            </a:endParaRPr>
          </a:p>
        </p:txBody>
      </p:sp>
      <p:sp>
        <p:nvSpPr>
          <p:cNvPr id="6" name="Rectangle 5"/>
          <p:cNvSpPr>
            <a:spLocks noChangeArrowheads="1"/>
          </p:cNvSpPr>
          <p:nvPr/>
        </p:nvSpPr>
        <p:spPr bwMode="auto">
          <a:xfrm>
            <a:off x="4583113" y="0"/>
            <a:ext cx="457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After the beginning of the 2</a:t>
            </a:r>
            <a:r>
              <a:rPr lang="en-US" sz="2400" b="1" baseline="30000" dirty="0">
                <a:latin typeface="Arial" panose="020B0604020202020204" pitchFamily="34" charset="0"/>
                <a:cs typeface="Arial" panose="020B0604020202020204" pitchFamily="34" charset="0"/>
              </a:rPr>
              <a:t>nd</a:t>
            </a:r>
            <a:r>
              <a:rPr lang="en-US" sz="2400" b="1" dirty="0">
                <a:latin typeface="Arial" panose="020B0604020202020204" pitchFamily="34" charset="0"/>
                <a:cs typeface="Arial" panose="020B0604020202020204" pitchFamily="34" charset="0"/>
              </a:rPr>
              <a:t> week (20:26) and the ascension 33-40 days later (Acts 1:3)</a:t>
            </a:r>
          </a:p>
        </p:txBody>
      </p:sp>
      <p:sp>
        <p:nvSpPr>
          <p:cNvPr id="9" name="Rectangle 8"/>
          <p:cNvSpPr>
            <a:spLocks noChangeArrowheads="1"/>
          </p:cNvSpPr>
          <p:nvPr/>
        </p:nvSpPr>
        <p:spPr bwMode="auto">
          <a:xfrm>
            <a:off x="4583113" y="156966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Sea of Galilee</a:t>
            </a:r>
          </a:p>
        </p:txBody>
      </p:sp>
      <p:sp>
        <p:nvSpPr>
          <p:cNvPr id="10" name="Rectangle 9"/>
          <p:cNvSpPr/>
          <p:nvPr/>
        </p:nvSpPr>
        <p:spPr>
          <a:xfrm>
            <a:off x="4631025" y="4855064"/>
            <a:ext cx="4430713" cy="1946352"/>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Matthew 28:7 (NASB95) </a:t>
            </a:r>
          </a:p>
          <a:p>
            <a:r>
              <a:rPr lang="en-US" sz="2000" b="1" baseline="30000" dirty="0">
                <a:solidFill>
                  <a:schemeClr val="bg1"/>
                </a:solidFill>
                <a:latin typeface="Arial" panose="020B0604020202020204" pitchFamily="34" charset="0"/>
                <a:cs typeface="Arial" panose="020B0604020202020204" pitchFamily="34" charset="0"/>
              </a:rPr>
              <a:t>7</a:t>
            </a:r>
            <a:r>
              <a:rPr lang="en-US" sz="2000" b="1" dirty="0">
                <a:solidFill>
                  <a:schemeClr val="bg1"/>
                </a:solidFill>
                <a:latin typeface="Arial" panose="020B0604020202020204" pitchFamily="34" charset="0"/>
                <a:cs typeface="Arial" panose="020B0604020202020204" pitchFamily="34" charset="0"/>
              </a:rPr>
              <a:t> “Go quickly and tell His disciples that He has risen from the dead; and behold, </a:t>
            </a:r>
            <a:r>
              <a:rPr lang="en-US" sz="2000" b="1" u="sng" dirty="0">
                <a:solidFill>
                  <a:schemeClr val="bg1"/>
                </a:solidFill>
                <a:latin typeface="Arial" panose="020B0604020202020204" pitchFamily="34" charset="0"/>
                <a:cs typeface="Arial" panose="020B0604020202020204" pitchFamily="34" charset="0"/>
              </a:rPr>
              <a:t>He is going ahead of you into Galilee, there you will see Him</a:t>
            </a:r>
            <a:r>
              <a:rPr lang="en-US" sz="2000" b="1" dirty="0">
                <a:solidFill>
                  <a:schemeClr val="bg1"/>
                </a:solidFill>
                <a:latin typeface="Arial" panose="020B0604020202020204" pitchFamily="34" charset="0"/>
                <a:cs typeface="Arial" panose="020B0604020202020204" pitchFamily="34" charset="0"/>
              </a:rPr>
              <a:t>; behold, I have told you.” </a:t>
            </a:r>
          </a:p>
        </p:txBody>
      </p:sp>
      <p:pic>
        <p:nvPicPr>
          <p:cNvPr id="4" name="Picture 3"/>
          <p:cNvPicPr>
            <a:picLocks noChangeAspect="1"/>
          </p:cNvPicPr>
          <p:nvPr/>
        </p:nvPicPr>
        <p:blipFill>
          <a:blip r:embed="rId4"/>
          <a:stretch>
            <a:fillRect/>
          </a:stretch>
        </p:blipFill>
        <p:spPr>
          <a:xfrm>
            <a:off x="5210644" y="2031325"/>
            <a:ext cx="3271474" cy="4713737"/>
          </a:xfrm>
          <a:prstGeom prst="rect">
            <a:avLst/>
          </a:prstGeom>
        </p:spPr>
      </p:pic>
      <p:sp>
        <p:nvSpPr>
          <p:cNvPr id="5" name="Oval 4"/>
          <p:cNvSpPr/>
          <p:nvPr/>
        </p:nvSpPr>
        <p:spPr>
          <a:xfrm>
            <a:off x="7526215" y="2147379"/>
            <a:ext cx="518749" cy="903551"/>
          </a:xfrm>
          <a:prstGeom prst="ellipse">
            <a:avLst/>
          </a:prstGeom>
          <a:solidFill>
            <a:srgbClr val="FF0000">
              <a:alpha val="3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par>
                                <p:cTn id="20" presetID="10" presetClass="exit" presetSubtype="0" fill="hold" grpId="1" nodeType="with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animBg="1"/>
      <p:bldP spid="10" grpId="1"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376339" y="0"/>
            <a:ext cx="8391323" cy="6858000"/>
          </a:xfrm>
          <a:prstGeom prst="rect">
            <a:avLst/>
          </a:prstGeom>
        </p:spPr>
      </p:pic>
      <p:sp>
        <p:nvSpPr>
          <p:cNvPr id="11" name="Rectangle 10"/>
          <p:cNvSpPr/>
          <p:nvPr/>
        </p:nvSpPr>
        <p:spPr>
          <a:xfrm>
            <a:off x="627529" y="3164541"/>
            <a:ext cx="6893859" cy="11116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3629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p:cNvCxnSpPr/>
          <p:nvPr/>
        </p:nvCxnSpPr>
        <p:spPr>
          <a:xfrm>
            <a:off x="4572000" y="0"/>
            <a:ext cx="0" cy="6858000"/>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67055" y="174022"/>
            <a:ext cx="4404945" cy="4764381"/>
          </a:xfrm>
          <a:prstGeom prst="rect">
            <a:avLst/>
          </a:prstGeom>
        </p:spPr>
        <p:txBody>
          <a:bodyPr wrap="square">
            <a:spAutoFit/>
          </a:bodyPr>
          <a:lstStyle/>
          <a:p>
            <a:pPr>
              <a:lnSpc>
                <a:spcPct val="115000"/>
              </a:lnSpc>
              <a:spcAft>
                <a:spcPts val="1000"/>
              </a:spcAft>
            </a:pPr>
            <a:r>
              <a:rPr lang="en-US" sz="2200" b="1" dirty="0">
                <a:latin typeface="Arial" panose="020B0604020202020204" pitchFamily="34" charset="0"/>
                <a:cs typeface="Arial" panose="020B0604020202020204" pitchFamily="34" charset="0"/>
              </a:rPr>
              <a:t>John 21:2-3 (NASB95) </a:t>
            </a:r>
            <a:br>
              <a:rPr lang="en-US" sz="2200" b="1" dirty="0">
                <a:latin typeface="Arial" panose="020B0604020202020204" pitchFamily="34" charset="0"/>
                <a:cs typeface="Arial" panose="020B0604020202020204" pitchFamily="34" charset="0"/>
              </a:rPr>
            </a:br>
            <a:r>
              <a:rPr lang="en-US" sz="2200" b="1" baseline="30000" dirty="0">
                <a:latin typeface="Arial" panose="020B0604020202020204" pitchFamily="34" charset="0"/>
                <a:cs typeface="Arial" panose="020B0604020202020204" pitchFamily="34" charset="0"/>
              </a:rPr>
              <a:t>2</a:t>
            </a:r>
            <a:r>
              <a:rPr lang="en-US" sz="2200" b="1" dirty="0">
                <a:latin typeface="Arial" panose="020B0604020202020204" pitchFamily="34" charset="0"/>
                <a:cs typeface="Arial" panose="020B0604020202020204" pitchFamily="34" charset="0"/>
              </a:rPr>
              <a:t> Simon Peter, and Thomas called </a:t>
            </a:r>
            <a:r>
              <a:rPr lang="en-US" sz="2200" b="1" dirty="0" err="1">
                <a:latin typeface="Arial" panose="020B0604020202020204" pitchFamily="34" charset="0"/>
                <a:cs typeface="Arial" panose="020B0604020202020204" pitchFamily="34" charset="0"/>
              </a:rPr>
              <a:t>Didymus</a:t>
            </a:r>
            <a:r>
              <a:rPr lang="en-US" sz="2200" b="1" dirty="0">
                <a:latin typeface="Arial" panose="020B0604020202020204" pitchFamily="34" charset="0"/>
                <a:cs typeface="Arial" panose="020B0604020202020204" pitchFamily="34" charset="0"/>
              </a:rPr>
              <a:t>, and Nathanael of Cana in Galilee, and the </a:t>
            </a:r>
            <a:r>
              <a:rPr lang="en-US" sz="2200" b="1" i="1" dirty="0">
                <a:latin typeface="Arial" panose="020B0604020202020204" pitchFamily="34" charset="0"/>
                <a:cs typeface="Arial" panose="020B0604020202020204" pitchFamily="34" charset="0"/>
              </a:rPr>
              <a:t>sons</a:t>
            </a:r>
            <a:r>
              <a:rPr lang="en-US" sz="2200" b="1" dirty="0">
                <a:latin typeface="Arial" panose="020B0604020202020204" pitchFamily="34" charset="0"/>
                <a:cs typeface="Arial" panose="020B0604020202020204" pitchFamily="34" charset="0"/>
              </a:rPr>
              <a:t> of Zebedee, and two others of His disciples were together. </a:t>
            </a:r>
            <a:r>
              <a:rPr lang="en-US" sz="2200" b="1" baseline="30000" dirty="0">
                <a:latin typeface="Arial" panose="020B0604020202020204" pitchFamily="34" charset="0"/>
                <a:cs typeface="Arial" panose="020B0604020202020204" pitchFamily="34" charset="0"/>
              </a:rPr>
              <a:t>3</a:t>
            </a:r>
            <a:r>
              <a:rPr lang="en-US" sz="2200" b="1" dirty="0">
                <a:latin typeface="Arial" panose="020B0604020202020204" pitchFamily="34" charset="0"/>
                <a:cs typeface="Arial" panose="020B0604020202020204" pitchFamily="34" charset="0"/>
              </a:rPr>
              <a:t> Simon Peter said to them, “I am going fishing.” They said to him, “We will also come with you.” They went out and got into the boat; and that night they caught nothing. </a:t>
            </a:r>
            <a:endParaRPr lang="en-US" sz="2200" b="1" dirty="0">
              <a:effectLst/>
              <a:latin typeface="Arial" panose="020B0604020202020204" pitchFamily="34" charset="0"/>
              <a:cs typeface="Arial" panose="020B0604020202020204" pitchFamily="34" charset="0"/>
            </a:endParaRPr>
          </a:p>
        </p:txBody>
      </p:sp>
      <p:sp>
        <p:nvSpPr>
          <p:cNvPr id="5" name="Rectangle 4"/>
          <p:cNvSpPr>
            <a:spLocks noChangeArrowheads="1"/>
          </p:cNvSpPr>
          <p:nvPr/>
        </p:nvSpPr>
        <p:spPr bwMode="auto">
          <a:xfrm>
            <a:off x="4583113" y="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Five of the seven identified</a:t>
            </a:r>
          </a:p>
        </p:txBody>
      </p:sp>
      <p:sp>
        <p:nvSpPr>
          <p:cNvPr id="6" name="Rectangle 5"/>
          <p:cNvSpPr/>
          <p:nvPr/>
        </p:nvSpPr>
        <p:spPr>
          <a:xfrm>
            <a:off x="4631025" y="4607169"/>
            <a:ext cx="4430713" cy="2194247"/>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Matthew 4:21 (NASB95) </a:t>
            </a:r>
          </a:p>
          <a:p>
            <a:r>
              <a:rPr lang="en-US" sz="2000" b="1" baseline="30000" dirty="0">
                <a:solidFill>
                  <a:schemeClr val="bg1"/>
                </a:solidFill>
                <a:latin typeface="Arial" panose="020B0604020202020204" pitchFamily="34" charset="0"/>
                <a:cs typeface="Arial" panose="020B0604020202020204" pitchFamily="34" charset="0"/>
              </a:rPr>
              <a:t>21</a:t>
            </a:r>
            <a:r>
              <a:rPr lang="en-US" sz="2000" b="1" dirty="0">
                <a:solidFill>
                  <a:schemeClr val="bg1"/>
                </a:solidFill>
                <a:latin typeface="Arial" panose="020B0604020202020204" pitchFamily="34" charset="0"/>
                <a:cs typeface="Arial" panose="020B0604020202020204" pitchFamily="34" charset="0"/>
              </a:rPr>
              <a:t> Going on from there He saw two other brothers, </a:t>
            </a:r>
            <a:r>
              <a:rPr lang="en-US" sz="2000" b="1" u="sng" dirty="0">
                <a:solidFill>
                  <a:schemeClr val="bg1"/>
                </a:solidFill>
                <a:latin typeface="Arial" panose="020B0604020202020204" pitchFamily="34" charset="0"/>
                <a:cs typeface="Arial" panose="020B0604020202020204" pitchFamily="34" charset="0"/>
              </a:rPr>
              <a:t>James the </a:t>
            </a:r>
            <a:r>
              <a:rPr lang="en-US" sz="2000" b="1" i="1" u="sng" dirty="0">
                <a:solidFill>
                  <a:schemeClr val="bg1"/>
                </a:solidFill>
                <a:latin typeface="Arial" panose="020B0604020202020204" pitchFamily="34" charset="0"/>
                <a:cs typeface="Arial" panose="020B0604020202020204" pitchFamily="34" charset="0"/>
              </a:rPr>
              <a:t>son</a:t>
            </a:r>
            <a:r>
              <a:rPr lang="en-US" sz="2000" b="1" u="sng" dirty="0">
                <a:solidFill>
                  <a:schemeClr val="bg1"/>
                </a:solidFill>
                <a:latin typeface="Arial" panose="020B0604020202020204" pitchFamily="34" charset="0"/>
                <a:cs typeface="Arial" panose="020B0604020202020204" pitchFamily="34" charset="0"/>
              </a:rPr>
              <a:t> of Zebedee, and John</a:t>
            </a:r>
            <a:r>
              <a:rPr lang="en-US" sz="2000" b="1" dirty="0">
                <a:solidFill>
                  <a:schemeClr val="bg1"/>
                </a:solidFill>
                <a:latin typeface="Arial" panose="020B0604020202020204" pitchFamily="34" charset="0"/>
                <a:cs typeface="Arial" panose="020B0604020202020204" pitchFamily="34" charset="0"/>
              </a:rPr>
              <a:t> his brother, in the boat with Zebedee their father, mending their nets; and He called them. </a:t>
            </a:r>
          </a:p>
        </p:txBody>
      </p:sp>
      <p:sp>
        <p:nvSpPr>
          <p:cNvPr id="7" name="Rectangle 6"/>
          <p:cNvSpPr>
            <a:spLocks noChangeArrowheads="1"/>
          </p:cNvSpPr>
          <p:nvPr/>
        </p:nvSpPr>
        <p:spPr bwMode="auto">
          <a:xfrm>
            <a:off x="4583113" y="461665"/>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Peter is the man of action … and was well skilled at fishing!</a:t>
            </a:r>
          </a:p>
        </p:txBody>
      </p:sp>
      <p:sp>
        <p:nvSpPr>
          <p:cNvPr id="8" name="Rectangle 7"/>
          <p:cNvSpPr>
            <a:spLocks noChangeArrowheads="1"/>
          </p:cNvSpPr>
          <p:nvPr/>
        </p:nvSpPr>
        <p:spPr bwMode="auto">
          <a:xfrm>
            <a:off x="4583113" y="1661994"/>
            <a:ext cx="457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Similar to Luke 5 in many ways … ≈ 3 years prior</a:t>
            </a:r>
          </a:p>
        </p:txBody>
      </p:sp>
      <p:sp>
        <p:nvSpPr>
          <p:cNvPr id="9" name="Rectangle 8"/>
          <p:cNvSpPr/>
          <p:nvPr/>
        </p:nvSpPr>
        <p:spPr>
          <a:xfrm>
            <a:off x="4572001" y="2492990"/>
            <a:ext cx="4562602" cy="4362741"/>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Luke 5:4,6,10 (NASB95) </a:t>
            </a:r>
          </a:p>
          <a:p>
            <a:r>
              <a:rPr lang="en-US" sz="2000" b="1" baseline="30000" dirty="0">
                <a:solidFill>
                  <a:schemeClr val="bg1"/>
                </a:solidFill>
                <a:latin typeface="Arial" panose="020B0604020202020204" pitchFamily="34" charset="0"/>
                <a:cs typeface="Arial" panose="020B0604020202020204" pitchFamily="34" charset="0"/>
              </a:rPr>
              <a:t>4</a:t>
            </a:r>
            <a:r>
              <a:rPr lang="en-US" sz="2000" b="1" dirty="0">
                <a:solidFill>
                  <a:schemeClr val="bg1"/>
                </a:solidFill>
                <a:latin typeface="Arial" panose="020B0604020202020204" pitchFamily="34" charset="0"/>
                <a:cs typeface="Arial" panose="020B0604020202020204" pitchFamily="34" charset="0"/>
              </a:rPr>
              <a:t> When He had finished speaking, He said to Simon, “</a:t>
            </a:r>
            <a:r>
              <a:rPr lang="en-US" sz="2000" b="1" u="sng" dirty="0">
                <a:solidFill>
                  <a:schemeClr val="bg1"/>
                </a:solidFill>
                <a:latin typeface="Arial" panose="020B0604020202020204" pitchFamily="34" charset="0"/>
                <a:cs typeface="Arial" panose="020B0604020202020204" pitchFamily="34" charset="0"/>
              </a:rPr>
              <a:t>Put out into the deep water and let down your nets for a catch</a:t>
            </a:r>
            <a:r>
              <a:rPr lang="en-US" sz="2000" b="1" dirty="0">
                <a:solidFill>
                  <a:schemeClr val="bg1"/>
                </a:solidFill>
                <a:latin typeface="Arial" panose="020B0604020202020204" pitchFamily="34" charset="0"/>
                <a:cs typeface="Arial" panose="020B0604020202020204" pitchFamily="34" charset="0"/>
              </a:rPr>
              <a:t>.” … </a:t>
            </a:r>
            <a:r>
              <a:rPr lang="en-US" sz="2000" b="1" baseline="30000" dirty="0">
                <a:solidFill>
                  <a:schemeClr val="bg1"/>
                </a:solidFill>
                <a:latin typeface="Arial" panose="020B0604020202020204" pitchFamily="34" charset="0"/>
                <a:cs typeface="Arial" panose="020B0604020202020204" pitchFamily="34" charset="0"/>
              </a:rPr>
              <a:t>6</a:t>
            </a:r>
            <a:r>
              <a:rPr lang="en-US" sz="2000" b="1" dirty="0">
                <a:solidFill>
                  <a:schemeClr val="bg1"/>
                </a:solidFill>
                <a:latin typeface="Arial" panose="020B0604020202020204" pitchFamily="34" charset="0"/>
                <a:cs typeface="Arial" panose="020B0604020202020204" pitchFamily="34" charset="0"/>
              </a:rPr>
              <a:t> When they had done this, </a:t>
            </a:r>
            <a:r>
              <a:rPr lang="en-US" sz="2000" b="1" u="sng" dirty="0">
                <a:solidFill>
                  <a:schemeClr val="bg1"/>
                </a:solidFill>
                <a:latin typeface="Arial" panose="020B0604020202020204" pitchFamily="34" charset="0"/>
                <a:cs typeface="Arial" panose="020B0604020202020204" pitchFamily="34" charset="0"/>
              </a:rPr>
              <a:t>they enclosed a great quantity of fish, and their nets </a:t>
            </a:r>
            <a:r>
              <a:rPr lang="en-US" sz="2000" b="1" i="1" u="sng" dirty="0">
                <a:solidFill>
                  <a:schemeClr val="bg1"/>
                </a:solidFill>
                <a:latin typeface="Arial" panose="020B0604020202020204" pitchFamily="34" charset="0"/>
                <a:cs typeface="Arial" panose="020B0604020202020204" pitchFamily="34" charset="0"/>
              </a:rPr>
              <a:t>began</a:t>
            </a:r>
            <a:r>
              <a:rPr lang="en-US" sz="2000" b="1" u="sng" dirty="0">
                <a:solidFill>
                  <a:schemeClr val="bg1"/>
                </a:solidFill>
                <a:latin typeface="Arial" panose="020B0604020202020204" pitchFamily="34" charset="0"/>
                <a:cs typeface="Arial" panose="020B0604020202020204" pitchFamily="34" charset="0"/>
              </a:rPr>
              <a:t> to break</a:t>
            </a:r>
            <a:r>
              <a:rPr lang="en-US" sz="2000" b="1" dirty="0">
                <a:solidFill>
                  <a:schemeClr val="bg1"/>
                </a:solidFill>
                <a:latin typeface="Arial" panose="020B0604020202020204" pitchFamily="34" charset="0"/>
                <a:cs typeface="Arial" panose="020B0604020202020204" pitchFamily="34" charset="0"/>
              </a:rPr>
              <a:t>; … </a:t>
            </a:r>
            <a:r>
              <a:rPr lang="en-US" sz="2000" b="1" baseline="30000" dirty="0">
                <a:solidFill>
                  <a:schemeClr val="bg1"/>
                </a:solidFill>
                <a:latin typeface="Arial" panose="020B0604020202020204" pitchFamily="34" charset="0"/>
                <a:cs typeface="Arial" panose="020B0604020202020204" pitchFamily="34" charset="0"/>
              </a:rPr>
              <a:t>10</a:t>
            </a:r>
            <a:r>
              <a:rPr lang="en-US" sz="2000" b="1" dirty="0">
                <a:solidFill>
                  <a:schemeClr val="bg1"/>
                </a:solidFill>
                <a:latin typeface="Arial" panose="020B0604020202020204" pitchFamily="34" charset="0"/>
                <a:cs typeface="Arial" panose="020B0604020202020204" pitchFamily="34" charset="0"/>
              </a:rPr>
              <a:t> and so also </a:t>
            </a:r>
            <a:r>
              <a:rPr lang="en-US" sz="2000" b="1" i="1" dirty="0">
                <a:solidFill>
                  <a:schemeClr val="bg1"/>
                </a:solidFill>
                <a:latin typeface="Arial" panose="020B0604020202020204" pitchFamily="34" charset="0"/>
                <a:cs typeface="Arial" panose="020B0604020202020204" pitchFamily="34" charset="0"/>
              </a:rPr>
              <a:t>were</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James and John, sons of Zebedee, who were partners with Simon</a:t>
            </a:r>
            <a:r>
              <a:rPr lang="en-US" sz="2000" b="1" dirty="0">
                <a:solidFill>
                  <a:schemeClr val="bg1"/>
                </a:solidFill>
                <a:latin typeface="Arial" panose="020B0604020202020204" pitchFamily="34" charset="0"/>
                <a:cs typeface="Arial" panose="020B0604020202020204" pitchFamily="34" charset="0"/>
              </a:rPr>
              <a:t>. And Jesus said to Simon, “Do not fear, </a:t>
            </a:r>
            <a:r>
              <a:rPr lang="en-US" sz="2000" b="1" u="sng" dirty="0">
                <a:solidFill>
                  <a:schemeClr val="bg1"/>
                </a:solidFill>
                <a:latin typeface="Arial" panose="020B0604020202020204" pitchFamily="34" charset="0"/>
                <a:cs typeface="Arial" panose="020B0604020202020204" pitchFamily="34" charset="0"/>
              </a:rPr>
              <a:t>from now on you will be catching men</a:t>
            </a:r>
            <a:r>
              <a:rPr lang="en-US" sz="20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4746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xit" presetSubtype="0" fill="hold" grpId="1"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P spid="7" grpId="0"/>
      <p:bldP spid="8"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p:cNvCxnSpPr/>
          <p:nvPr/>
        </p:nvCxnSpPr>
        <p:spPr>
          <a:xfrm>
            <a:off x="4572000" y="0"/>
            <a:ext cx="0" cy="6858000"/>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67055" y="174022"/>
            <a:ext cx="4404945" cy="5899244"/>
          </a:xfrm>
          <a:prstGeom prst="rect">
            <a:avLst/>
          </a:prstGeom>
        </p:spPr>
        <p:txBody>
          <a:bodyPr wrap="square">
            <a:spAutoFit/>
          </a:bodyPr>
          <a:lstStyle/>
          <a:p>
            <a:pPr>
              <a:lnSpc>
                <a:spcPct val="115000"/>
              </a:lnSpc>
              <a:spcAft>
                <a:spcPts val="1000"/>
              </a:spcAft>
            </a:pPr>
            <a:r>
              <a:rPr lang="en-US" sz="2200" b="1" dirty="0">
                <a:latin typeface="Arial" panose="020B0604020202020204" pitchFamily="34" charset="0"/>
                <a:cs typeface="Arial" panose="020B0604020202020204" pitchFamily="34" charset="0"/>
              </a:rPr>
              <a:t>John 21:4-6 (NASB95) </a:t>
            </a:r>
            <a:br>
              <a:rPr lang="en-US" sz="2200" b="1" dirty="0">
                <a:latin typeface="Arial" panose="020B0604020202020204" pitchFamily="34" charset="0"/>
                <a:cs typeface="Arial" panose="020B0604020202020204" pitchFamily="34" charset="0"/>
              </a:rPr>
            </a:br>
            <a:r>
              <a:rPr lang="en-US" sz="2200" b="1" baseline="30000" dirty="0">
                <a:latin typeface="Arial" panose="020B0604020202020204" pitchFamily="34" charset="0"/>
                <a:cs typeface="Arial" panose="020B0604020202020204" pitchFamily="34" charset="0"/>
              </a:rPr>
              <a:t>4</a:t>
            </a:r>
            <a:r>
              <a:rPr lang="en-US" sz="2200" b="1" dirty="0">
                <a:latin typeface="Arial" panose="020B0604020202020204" pitchFamily="34" charset="0"/>
                <a:cs typeface="Arial" panose="020B0604020202020204" pitchFamily="34" charset="0"/>
              </a:rPr>
              <a:t> But when the day was now breaking, Jesus stood on the beach; yet the disciples did not know that it was Jesus. </a:t>
            </a:r>
            <a:r>
              <a:rPr lang="en-US" sz="2200" b="1" baseline="30000" dirty="0">
                <a:latin typeface="Arial" panose="020B0604020202020204" pitchFamily="34" charset="0"/>
                <a:cs typeface="Arial" panose="020B0604020202020204" pitchFamily="34" charset="0"/>
              </a:rPr>
              <a:t>5</a:t>
            </a:r>
            <a:r>
              <a:rPr lang="en-US" sz="2200" b="1" dirty="0">
                <a:latin typeface="Arial" panose="020B0604020202020204" pitchFamily="34" charset="0"/>
                <a:cs typeface="Arial" panose="020B0604020202020204" pitchFamily="34" charset="0"/>
              </a:rPr>
              <a:t> So Jesus said to them, “Children, you do not have any fish, do you?” They answered Him, “No.” </a:t>
            </a:r>
            <a:r>
              <a:rPr lang="en-US" sz="2200" b="1" baseline="30000" dirty="0">
                <a:latin typeface="Arial" panose="020B0604020202020204" pitchFamily="34" charset="0"/>
                <a:cs typeface="Arial" panose="020B0604020202020204" pitchFamily="34" charset="0"/>
              </a:rPr>
              <a:t>6</a:t>
            </a:r>
            <a:r>
              <a:rPr lang="en-US" sz="2200" b="1" dirty="0">
                <a:latin typeface="Arial" panose="020B0604020202020204" pitchFamily="34" charset="0"/>
                <a:cs typeface="Arial" panose="020B0604020202020204" pitchFamily="34" charset="0"/>
              </a:rPr>
              <a:t> And He said to them, “Cast the net on the right-hand side of the boat and you will find </a:t>
            </a:r>
            <a:r>
              <a:rPr lang="en-US" sz="2200" b="1" i="1" dirty="0">
                <a:latin typeface="Arial" panose="020B0604020202020204" pitchFamily="34" charset="0"/>
                <a:cs typeface="Arial" panose="020B0604020202020204" pitchFamily="34" charset="0"/>
              </a:rPr>
              <a:t>a catch</a:t>
            </a:r>
            <a:r>
              <a:rPr lang="en-US" sz="2200" b="1" dirty="0">
                <a:latin typeface="Arial" panose="020B0604020202020204" pitchFamily="34" charset="0"/>
                <a:cs typeface="Arial" panose="020B0604020202020204" pitchFamily="34" charset="0"/>
              </a:rPr>
              <a:t>.” So they cast, and then they were not able to haul it in because of the great number of fish. </a:t>
            </a:r>
            <a:endParaRPr lang="en-US" sz="2200" b="1" dirty="0">
              <a:effectLst/>
              <a:latin typeface="Arial" panose="020B0604020202020204" pitchFamily="34" charset="0"/>
              <a:cs typeface="Arial" panose="020B0604020202020204" pitchFamily="34" charset="0"/>
            </a:endParaRPr>
          </a:p>
        </p:txBody>
      </p:sp>
      <p:sp>
        <p:nvSpPr>
          <p:cNvPr id="5" name="Rectangle 4"/>
          <p:cNvSpPr>
            <a:spLocks noChangeArrowheads="1"/>
          </p:cNvSpPr>
          <p:nvPr/>
        </p:nvSpPr>
        <p:spPr bwMode="auto">
          <a:xfrm>
            <a:off x="4583113" y="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Day breaking</a:t>
            </a:r>
          </a:p>
        </p:txBody>
      </p:sp>
      <p:sp>
        <p:nvSpPr>
          <p:cNvPr id="6" name="Rectangle 5"/>
          <p:cNvSpPr>
            <a:spLocks noChangeArrowheads="1"/>
          </p:cNvSpPr>
          <p:nvPr/>
        </p:nvSpPr>
        <p:spPr bwMode="auto">
          <a:xfrm>
            <a:off x="4583113" y="461665"/>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Important thing here was to heed the Lord’s instruction and obeying his command!</a:t>
            </a:r>
          </a:p>
        </p:txBody>
      </p:sp>
    </p:spTree>
    <p:extLst>
      <p:ext uri="{BB962C8B-B14F-4D97-AF65-F5344CB8AC3E}">
        <p14:creationId xmlns:p14="http://schemas.microsoft.com/office/powerpoint/2010/main" val="111355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p:cNvCxnSpPr/>
          <p:nvPr/>
        </p:nvCxnSpPr>
        <p:spPr>
          <a:xfrm>
            <a:off x="4572000" y="0"/>
            <a:ext cx="0" cy="6858000"/>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67055" y="174022"/>
            <a:ext cx="4404945" cy="5543056"/>
          </a:xfrm>
          <a:prstGeom prst="rect">
            <a:avLst/>
          </a:prstGeom>
        </p:spPr>
        <p:txBody>
          <a:bodyPr wrap="square">
            <a:spAutoFit/>
          </a:bodyPr>
          <a:lstStyle/>
          <a:p>
            <a:pPr>
              <a:lnSpc>
                <a:spcPct val="115000"/>
              </a:lnSpc>
              <a:spcAft>
                <a:spcPts val="1000"/>
              </a:spcAft>
            </a:pPr>
            <a:r>
              <a:rPr lang="en-US" sz="2200" b="1" dirty="0">
                <a:latin typeface="Arial" panose="020B0604020202020204" pitchFamily="34" charset="0"/>
                <a:cs typeface="Arial" panose="020B0604020202020204" pitchFamily="34" charset="0"/>
              </a:rPr>
              <a:t>John 21:7-8 (NASB95) </a:t>
            </a:r>
            <a:br>
              <a:rPr lang="en-US" sz="2200" b="1" dirty="0">
                <a:latin typeface="Arial" panose="020B0604020202020204" pitchFamily="34" charset="0"/>
                <a:cs typeface="Arial" panose="020B0604020202020204" pitchFamily="34" charset="0"/>
              </a:rPr>
            </a:br>
            <a:r>
              <a:rPr lang="en-US" sz="2200" b="1" baseline="30000" dirty="0">
                <a:latin typeface="Arial" panose="020B0604020202020204" pitchFamily="34" charset="0"/>
                <a:cs typeface="Arial" panose="020B0604020202020204" pitchFamily="34" charset="0"/>
              </a:rPr>
              <a:t>7</a:t>
            </a:r>
            <a:r>
              <a:rPr lang="en-US" sz="2200" b="1" dirty="0">
                <a:latin typeface="Arial" panose="020B0604020202020204" pitchFamily="34" charset="0"/>
                <a:cs typeface="Arial" panose="020B0604020202020204" pitchFamily="34" charset="0"/>
              </a:rPr>
              <a:t> Therefore that disciple whom Jesus loved said to Peter, “It is the Lord.” So when Simon Peter heard that it was the Lord, he put his outer garment on (for he was stripped </a:t>
            </a:r>
            <a:r>
              <a:rPr lang="en-US" sz="2200" b="1" i="1" dirty="0">
                <a:latin typeface="Arial" panose="020B0604020202020204" pitchFamily="34" charset="0"/>
                <a:cs typeface="Arial" panose="020B0604020202020204" pitchFamily="34" charset="0"/>
              </a:rPr>
              <a:t>for work</a:t>
            </a:r>
            <a:r>
              <a:rPr lang="en-US" sz="2200" b="1" dirty="0">
                <a:latin typeface="Arial" panose="020B0604020202020204" pitchFamily="34" charset="0"/>
                <a:cs typeface="Arial" panose="020B0604020202020204" pitchFamily="34" charset="0"/>
              </a:rPr>
              <a:t>), and threw himself into the sea. </a:t>
            </a:r>
            <a:r>
              <a:rPr lang="en-US" sz="2200" b="1" baseline="30000" dirty="0">
                <a:latin typeface="Arial" panose="020B0604020202020204" pitchFamily="34" charset="0"/>
                <a:cs typeface="Arial" panose="020B0604020202020204" pitchFamily="34" charset="0"/>
              </a:rPr>
              <a:t>8</a:t>
            </a:r>
            <a:r>
              <a:rPr lang="en-US" sz="2200" b="1" dirty="0">
                <a:latin typeface="Arial" panose="020B0604020202020204" pitchFamily="34" charset="0"/>
                <a:cs typeface="Arial" panose="020B0604020202020204" pitchFamily="34" charset="0"/>
              </a:rPr>
              <a:t> But the other disciples came in the little boat, for they were not far from the land, but about one hundred yards away, dragging the net </a:t>
            </a:r>
            <a:r>
              <a:rPr lang="en-US" sz="2200" b="1" i="1" dirty="0">
                <a:latin typeface="Arial" panose="020B0604020202020204" pitchFamily="34" charset="0"/>
                <a:cs typeface="Arial" panose="020B0604020202020204" pitchFamily="34" charset="0"/>
              </a:rPr>
              <a:t>full</a:t>
            </a:r>
            <a:r>
              <a:rPr lang="en-US" sz="2200" b="1" dirty="0">
                <a:latin typeface="Arial" panose="020B0604020202020204" pitchFamily="34" charset="0"/>
                <a:cs typeface="Arial" panose="020B0604020202020204" pitchFamily="34" charset="0"/>
              </a:rPr>
              <a:t> of fish. </a:t>
            </a:r>
            <a:endParaRPr lang="en-US" sz="2200" b="1" dirty="0">
              <a:effectLst/>
              <a:latin typeface="Arial" panose="020B0604020202020204" pitchFamily="34" charset="0"/>
              <a:cs typeface="Arial" panose="020B0604020202020204" pitchFamily="34" charset="0"/>
            </a:endParaRPr>
          </a:p>
        </p:txBody>
      </p:sp>
      <p:sp>
        <p:nvSpPr>
          <p:cNvPr id="5" name="Rectangle 4"/>
          <p:cNvSpPr>
            <a:spLocks noChangeArrowheads="1"/>
          </p:cNvSpPr>
          <p:nvPr/>
        </p:nvSpPr>
        <p:spPr bwMode="auto">
          <a:xfrm>
            <a:off x="4583113" y="0"/>
            <a:ext cx="457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i="1" dirty="0">
                <a:latin typeface="Arial" panose="020B0604020202020204" pitchFamily="34" charset="0"/>
                <a:cs typeface="Arial" panose="020B0604020202020204" pitchFamily="34" charset="0"/>
              </a:rPr>
              <a:t>Disciple whom Jesus loved </a:t>
            </a:r>
            <a:r>
              <a:rPr lang="en-US" sz="2400" b="1" dirty="0">
                <a:latin typeface="Arial" panose="020B0604020202020204" pitchFamily="34" charset="0"/>
                <a:cs typeface="Arial" panose="020B0604020202020204" pitchFamily="34" charset="0"/>
              </a:rPr>
              <a:t>is John</a:t>
            </a:r>
            <a:endParaRPr lang="en-US" sz="2400" b="1" i="1" dirty="0">
              <a:latin typeface="Arial" panose="020B0604020202020204" pitchFamily="34" charset="0"/>
              <a:cs typeface="Arial" panose="020B0604020202020204" pitchFamily="34" charset="0"/>
            </a:endParaRPr>
          </a:p>
        </p:txBody>
      </p:sp>
      <p:sp>
        <p:nvSpPr>
          <p:cNvPr id="6" name="Rectangle 5"/>
          <p:cNvSpPr>
            <a:spLocks noChangeArrowheads="1"/>
          </p:cNvSpPr>
          <p:nvPr/>
        </p:nvSpPr>
        <p:spPr bwMode="auto">
          <a:xfrm>
            <a:off x="4572000" y="829656"/>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Peter is a man of action!</a:t>
            </a:r>
          </a:p>
        </p:txBody>
      </p:sp>
      <p:sp>
        <p:nvSpPr>
          <p:cNvPr id="7" name="Rectangle 6"/>
          <p:cNvSpPr>
            <a:spLocks noChangeArrowheads="1"/>
          </p:cNvSpPr>
          <p:nvPr/>
        </p:nvSpPr>
        <p:spPr bwMode="auto">
          <a:xfrm>
            <a:off x="4572000" y="1291321"/>
            <a:ext cx="457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Peter would have been wearing a tunic, or garment next to the skin … </a:t>
            </a:r>
            <a:r>
              <a:rPr lang="en-US" sz="2400" b="1" i="1" dirty="0">
                <a:latin typeface="Arial" panose="020B0604020202020204" pitchFamily="34" charset="0"/>
                <a:cs typeface="Arial" panose="020B0604020202020204" pitchFamily="34" charset="0"/>
              </a:rPr>
              <a:t>he put his outer garment on</a:t>
            </a:r>
            <a:endParaRPr lang="en-US" sz="2400" b="1" dirty="0">
              <a:latin typeface="Arial" panose="020B0604020202020204" pitchFamily="34" charset="0"/>
              <a:cs typeface="Arial" panose="020B0604020202020204" pitchFamily="34" charset="0"/>
            </a:endParaRPr>
          </a:p>
        </p:txBody>
      </p:sp>
      <p:sp>
        <p:nvSpPr>
          <p:cNvPr id="8" name="Rectangle 7"/>
          <p:cNvSpPr>
            <a:spLocks noChangeArrowheads="1"/>
          </p:cNvSpPr>
          <p:nvPr/>
        </p:nvSpPr>
        <p:spPr bwMode="auto">
          <a:xfrm>
            <a:off x="4583113" y="285860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They were excited!!!</a:t>
            </a:r>
          </a:p>
        </p:txBody>
      </p:sp>
    </p:spTree>
    <p:extLst>
      <p:ext uri="{BB962C8B-B14F-4D97-AF65-F5344CB8AC3E}">
        <p14:creationId xmlns:p14="http://schemas.microsoft.com/office/powerpoint/2010/main" val="282835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p:cNvCxnSpPr/>
          <p:nvPr/>
        </p:nvCxnSpPr>
        <p:spPr>
          <a:xfrm>
            <a:off x="4572000" y="0"/>
            <a:ext cx="0" cy="6858000"/>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67055" y="174022"/>
            <a:ext cx="4404945" cy="4731232"/>
          </a:xfrm>
          <a:prstGeom prst="rect">
            <a:avLst/>
          </a:prstGeom>
        </p:spPr>
        <p:txBody>
          <a:bodyPr wrap="square">
            <a:spAutoFit/>
          </a:bodyPr>
          <a:lstStyle/>
          <a:p>
            <a:pPr>
              <a:lnSpc>
                <a:spcPct val="115000"/>
              </a:lnSpc>
              <a:spcAft>
                <a:spcPts val="1000"/>
              </a:spcAft>
            </a:pPr>
            <a:r>
              <a:rPr lang="en-US" sz="2200" b="1" dirty="0">
                <a:latin typeface="Arial" panose="020B0604020202020204" pitchFamily="34" charset="0"/>
                <a:cs typeface="Arial" panose="020B0604020202020204" pitchFamily="34" charset="0"/>
              </a:rPr>
              <a:t>John 21:9-11 (NASB95) </a:t>
            </a:r>
            <a:br>
              <a:rPr lang="en-US" sz="2200" b="1" dirty="0">
                <a:latin typeface="Arial" panose="020B0604020202020204" pitchFamily="34" charset="0"/>
                <a:cs typeface="Arial" panose="020B0604020202020204" pitchFamily="34" charset="0"/>
              </a:rPr>
            </a:br>
            <a:r>
              <a:rPr lang="en-US" sz="2200" b="1" baseline="30000" dirty="0">
                <a:latin typeface="Arial" panose="020B0604020202020204" pitchFamily="34" charset="0"/>
                <a:cs typeface="Arial" panose="020B0604020202020204" pitchFamily="34" charset="0"/>
              </a:rPr>
              <a:t>9</a:t>
            </a:r>
            <a:r>
              <a:rPr lang="en-US" sz="2200" b="1" dirty="0">
                <a:latin typeface="Arial" panose="020B0604020202020204" pitchFamily="34" charset="0"/>
                <a:cs typeface="Arial" panose="020B0604020202020204" pitchFamily="34" charset="0"/>
              </a:rPr>
              <a:t> So when they got out on the land, they saw a charcoal fire </a:t>
            </a:r>
            <a:r>
              <a:rPr lang="en-US" sz="2200" b="1" i="1" dirty="0">
                <a:latin typeface="Arial" panose="020B0604020202020204" pitchFamily="34" charset="0"/>
                <a:cs typeface="Arial" panose="020B0604020202020204" pitchFamily="34" charset="0"/>
              </a:rPr>
              <a:t>already</a:t>
            </a:r>
            <a:r>
              <a:rPr lang="en-US" sz="2200" b="1" dirty="0">
                <a:latin typeface="Arial" panose="020B0604020202020204" pitchFamily="34" charset="0"/>
                <a:cs typeface="Arial" panose="020B0604020202020204" pitchFamily="34" charset="0"/>
              </a:rPr>
              <a:t> laid and fish placed on it, and bread. </a:t>
            </a:r>
            <a:r>
              <a:rPr lang="en-US" sz="2200" b="1" baseline="30000" dirty="0">
                <a:latin typeface="Arial" panose="020B0604020202020204" pitchFamily="34" charset="0"/>
                <a:cs typeface="Arial" panose="020B0604020202020204" pitchFamily="34" charset="0"/>
              </a:rPr>
              <a:t>10</a:t>
            </a:r>
            <a:r>
              <a:rPr lang="en-US" sz="2200" b="1" dirty="0">
                <a:latin typeface="Arial" panose="020B0604020202020204" pitchFamily="34" charset="0"/>
                <a:cs typeface="Arial" panose="020B0604020202020204" pitchFamily="34" charset="0"/>
              </a:rPr>
              <a:t> Jesus said to them, “Bring some of the fish which you have now caught.” </a:t>
            </a:r>
            <a:r>
              <a:rPr lang="en-US" sz="2200" b="1" baseline="30000" dirty="0">
                <a:latin typeface="Arial" panose="020B0604020202020204" pitchFamily="34" charset="0"/>
                <a:cs typeface="Arial" panose="020B0604020202020204" pitchFamily="34" charset="0"/>
              </a:rPr>
              <a:t>11</a:t>
            </a:r>
            <a:r>
              <a:rPr lang="en-US" sz="2200" b="1" dirty="0">
                <a:latin typeface="Arial" panose="020B0604020202020204" pitchFamily="34" charset="0"/>
                <a:cs typeface="Arial" panose="020B0604020202020204" pitchFamily="34" charset="0"/>
              </a:rPr>
              <a:t> Simon Peter went up and drew the net to land, full of large fish, a hundred and fifty-three; and although there were so many, the net was not torn.</a:t>
            </a:r>
            <a:endParaRPr lang="en-US" sz="2200" b="1" dirty="0">
              <a:effectLst/>
              <a:latin typeface="Arial" panose="020B0604020202020204" pitchFamily="34" charset="0"/>
              <a:cs typeface="Arial" panose="020B0604020202020204" pitchFamily="34" charset="0"/>
            </a:endParaRPr>
          </a:p>
        </p:txBody>
      </p:sp>
      <p:sp>
        <p:nvSpPr>
          <p:cNvPr id="5" name="Rectangle 4"/>
          <p:cNvSpPr>
            <a:spLocks noChangeArrowheads="1"/>
          </p:cNvSpPr>
          <p:nvPr/>
        </p:nvSpPr>
        <p:spPr bwMode="auto">
          <a:xfrm>
            <a:off x="4583113" y="0"/>
            <a:ext cx="4572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Miracle seems to show Jesus will continue to multiply their efforts, but it does require their obedience and action</a:t>
            </a:r>
          </a:p>
        </p:txBody>
      </p:sp>
      <p:sp>
        <p:nvSpPr>
          <p:cNvPr id="6" name="Rectangle 5"/>
          <p:cNvSpPr>
            <a:spLocks noChangeArrowheads="1"/>
          </p:cNvSpPr>
          <p:nvPr/>
        </p:nvSpPr>
        <p:spPr bwMode="auto">
          <a:xfrm>
            <a:off x="4583113" y="1937815"/>
            <a:ext cx="457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Seems they counted the fish, 153, and were impressed the net was not broken!</a:t>
            </a:r>
          </a:p>
        </p:txBody>
      </p:sp>
      <p:sp>
        <p:nvSpPr>
          <p:cNvPr id="7" name="Rectangle 6"/>
          <p:cNvSpPr>
            <a:spLocks noChangeArrowheads="1"/>
          </p:cNvSpPr>
          <p:nvPr/>
        </p:nvSpPr>
        <p:spPr bwMode="auto">
          <a:xfrm>
            <a:off x="4583113" y="3511340"/>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This also validates John as an eyewitness knowing exact facts of events</a:t>
            </a:r>
          </a:p>
        </p:txBody>
      </p:sp>
    </p:spTree>
    <p:extLst>
      <p:ext uri="{BB962C8B-B14F-4D97-AF65-F5344CB8AC3E}">
        <p14:creationId xmlns:p14="http://schemas.microsoft.com/office/powerpoint/2010/main" val="285114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p:cNvCxnSpPr/>
          <p:nvPr/>
        </p:nvCxnSpPr>
        <p:spPr>
          <a:xfrm>
            <a:off x="4572000" y="0"/>
            <a:ext cx="0" cy="6858000"/>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67055" y="174022"/>
            <a:ext cx="4404945" cy="5120569"/>
          </a:xfrm>
          <a:prstGeom prst="rect">
            <a:avLst/>
          </a:prstGeom>
        </p:spPr>
        <p:txBody>
          <a:bodyPr wrap="square">
            <a:spAutoFit/>
          </a:bodyPr>
          <a:lstStyle/>
          <a:p>
            <a:pPr>
              <a:lnSpc>
                <a:spcPct val="115000"/>
              </a:lnSpc>
              <a:spcAft>
                <a:spcPts val="1000"/>
              </a:spcAft>
            </a:pPr>
            <a:r>
              <a:rPr lang="en-US" sz="2200" b="1" dirty="0">
                <a:latin typeface="Arial" panose="020B0604020202020204" pitchFamily="34" charset="0"/>
                <a:cs typeface="Arial" panose="020B0604020202020204" pitchFamily="34" charset="0"/>
              </a:rPr>
              <a:t>John 21:12-14 (NASB95) </a:t>
            </a:r>
            <a:br>
              <a:rPr lang="en-US" sz="2200" b="1" dirty="0">
                <a:latin typeface="Arial" panose="020B0604020202020204" pitchFamily="34" charset="0"/>
                <a:cs typeface="Arial" panose="020B0604020202020204" pitchFamily="34" charset="0"/>
              </a:rPr>
            </a:br>
            <a:r>
              <a:rPr lang="en-US" sz="2200" b="1" baseline="30000" dirty="0">
                <a:latin typeface="Arial" panose="020B0604020202020204" pitchFamily="34" charset="0"/>
                <a:cs typeface="Arial" panose="020B0604020202020204" pitchFamily="34" charset="0"/>
              </a:rPr>
              <a:t>12</a:t>
            </a:r>
            <a:r>
              <a:rPr lang="en-US" sz="2200" b="1" dirty="0">
                <a:latin typeface="Arial" panose="020B0604020202020204" pitchFamily="34" charset="0"/>
                <a:cs typeface="Arial" panose="020B0604020202020204" pitchFamily="34" charset="0"/>
              </a:rPr>
              <a:t> Jesus said to them, “Come </a:t>
            </a:r>
            <a:r>
              <a:rPr lang="en-US" sz="2200" b="1" i="1" dirty="0">
                <a:latin typeface="Arial" panose="020B0604020202020204" pitchFamily="34" charset="0"/>
                <a:cs typeface="Arial" panose="020B0604020202020204" pitchFamily="34" charset="0"/>
              </a:rPr>
              <a:t>and</a:t>
            </a:r>
            <a:r>
              <a:rPr lang="en-US" sz="2200" b="1" dirty="0">
                <a:latin typeface="Arial" panose="020B0604020202020204" pitchFamily="34" charset="0"/>
                <a:cs typeface="Arial" panose="020B0604020202020204" pitchFamily="34" charset="0"/>
              </a:rPr>
              <a:t> have breakfast.” None of the disciples ventured to question Him, “Who are You?” knowing that it was the Lord. </a:t>
            </a:r>
            <a:r>
              <a:rPr lang="en-US" sz="2200" b="1" baseline="30000" dirty="0">
                <a:latin typeface="Arial" panose="020B0604020202020204" pitchFamily="34" charset="0"/>
                <a:cs typeface="Arial" panose="020B0604020202020204" pitchFamily="34" charset="0"/>
              </a:rPr>
              <a:t>13</a:t>
            </a:r>
            <a:r>
              <a:rPr lang="en-US" sz="2200" b="1" dirty="0">
                <a:latin typeface="Arial" panose="020B0604020202020204" pitchFamily="34" charset="0"/>
                <a:cs typeface="Arial" panose="020B0604020202020204" pitchFamily="34" charset="0"/>
              </a:rPr>
              <a:t> Jesus came and took the bread and gave </a:t>
            </a:r>
            <a:r>
              <a:rPr lang="en-US" sz="2200" b="1" i="1" dirty="0">
                <a:latin typeface="Arial" panose="020B0604020202020204" pitchFamily="34" charset="0"/>
                <a:cs typeface="Arial" panose="020B0604020202020204" pitchFamily="34" charset="0"/>
              </a:rPr>
              <a:t>it</a:t>
            </a:r>
            <a:r>
              <a:rPr lang="en-US" sz="2200" b="1" dirty="0">
                <a:latin typeface="Arial" panose="020B0604020202020204" pitchFamily="34" charset="0"/>
                <a:cs typeface="Arial" panose="020B0604020202020204" pitchFamily="34" charset="0"/>
              </a:rPr>
              <a:t> to them, and the fish likewise. </a:t>
            </a:r>
            <a:r>
              <a:rPr lang="en-US" sz="2200" b="1" baseline="30000" dirty="0">
                <a:latin typeface="Arial" panose="020B0604020202020204" pitchFamily="34" charset="0"/>
                <a:cs typeface="Arial" panose="020B0604020202020204" pitchFamily="34" charset="0"/>
              </a:rPr>
              <a:t>14</a:t>
            </a:r>
            <a:r>
              <a:rPr lang="en-US" sz="2200" b="1" dirty="0">
                <a:latin typeface="Arial" panose="020B0604020202020204" pitchFamily="34" charset="0"/>
                <a:cs typeface="Arial" panose="020B0604020202020204" pitchFamily="34" charset="0"/>
              </a:rPr>
              <a:t> This is now the third time that Jesus was manifested to the disciples, after He was raised from the dead. </a:t>
            </a:r>
            <a:endParaRPr lang="en-US" sz="2200" b="1" dirty="0">
              <a:effectLst/>
              <a:latin typeface="Arial" panose="020B0604020202020204" pitchFamily="34" charset="0"/>
              <a:cs typeface="Arial" panose="020B0604020202020204" pitchFamily="34" charset="0"/>
            </a:endParaRPr>
          </a:p>
        </p:txBody>
      </p:sp>
      <p:sp>
        <p:nvSpPr>
          <p:cNvPr id="5" name="Rectangle 4"/>
          <p:cNvSpPr>
            <a:spLocks noChangeArrowheads="1"/>
          </p:cNvSpPr>
          <p:nvPr/>
        </p:nvSpPr>
        <p:spPr bwMode="auto">
          <a:xfrm>
            <a:off x="4583113" y="0"/>
            <a:ext cx="457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Tangible evidence Jesus was resurrected</a:t>
            </a:r>
          </a:p>
        </p:txBody>
      </p:sp>
      <p:sp>
        <p:nvSpPr>
          <p:cNvPr id="6" name="Rectangle 5"/>
          <p:cNvSpPr>
            <a:spLocks noChangeArrowheads="1"/>
          </p:cNvSpPr>
          <p:nvPr/>
        </p:nvSpPr>
        <p:spPr bwMode="auto">
          <a:xfrm>
            <a:off x="4572000" y="830997"/>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Even though Jesus died, their relationship has not changed</a:t>
            </a:r>
          </a:p>
        </p:txBody>
      </p:sp>
      <p:sp>
        <p:nvSpPr>
          <p:cNvPr id="7" name="Rectangle 6"/>
          <p:cNvSpPr>
            <a:spLocks noChangeArrowheads="1"/>
          </p:cNvSpPr>
          <p:nvPr/>
        </p:nvSpPr>
        <p:spPr bwMode="auto">
          <a:xfrm>
            <a:off x="4583113" y="2025767"/>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Being impressed, Peter spoke about this in his preaching later</a:t>
            </a:r>
          </a:p>
        </p:txBody>
      </p:sp>
      <p:sp>
        <p:nvSpPr>
          <p:cNvPr id="8" name="Rectangle 7"/>
          <p:cNvSpPr/>
          <p:nvPr/>
        </p:nvSpPr>
        <p:spPr>
          <a:xfrm>
            <a:off x="4572001" y="4158762"/>
            <a:ext cx="4562602" cy="2696969"/>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Acts 10:40–41 (NASB95) </a:t>
            </a:r>
          </a:p>
          <a:p>
            <a:r>
              <a:rPr lang="en-US" sz="2000" b="1" baseline="30000" dirty="0">
                <a:solidFill>
                  <a:schemeClr val="bg1"/>
                </a:solidFill>
                <a:latin typeface="Arial" panose="020B0604020202020204" pitchFamily="34" charset="0"/>
                <a:cs typeface="Arial" panose="020B0604020202020204" pitchFamily="34" charset="0"/>
              </a:rPr>
              <a:t>40</a:t>
            </a:r>
            <a:r>
              <a:rPr lang="en-US" sz="2000" b="1" dirty="0">
                <a:solidFill>
                  <a:schemeClr val="bg1"/>
                </a:solidFill>
                <a:latin typeface="Arial" panose="020B0604020202020204" pitchFamily="34" charset="0"/>
                <a:cs typeface="Arial" panose="020B0604020202020204" pitchFamily="34" charset="0"/>
              </a:rPr>
              <a:t> “God raised Him up on the third day and granted that He become visible, </a:t>
            </a:r>
            <a:r>
              <a:rPr lang="en-US" sz="2000" b="1" baseline="30000" dirty="0">
                <a:solidFill>
                  <a:schemeClr val="bg1"/>
                </a:solidFill>
                <a:latin typeface="Arial" panose="020B0604020202020204" pitchFamily="34" charset="0"/>
                <a:cs typeface="Arial" panose="020B0604020202020204" pitchFamily="34" charset="0"/>
              </a:rPr>
              <a:t>41</a:t>
            </a:r>
            <a:r>
              <a:rPr lang="en-US" sz="2000" b="1" dirty="0">
                <a:solidFill>
                  <a:schemeClr val="bg1"/>
                </a:solidFill>
                <a:latin typeface="Arial" panose="020B0604020202020204" pitchFamily="34" charset="0"/>
                <a:cs typeface="Arial" panose="020B0604020202020204" pitchFamily="34" charset="0"/>
              </a:rPr>
              <a:t> not to all the people, but to witnesses who were chosen beforehand by God, </a:t>
            </a:r>
            <a:r>
              <a:rPr lang="en-US" sz="2000" b="1" i="1" dirty="0">
                <a:solidFill>
                  <a:schemeClr val="bg1"/>
                </a:solidFill>
                <a:latin typeface="Arial" panose="020B0604020202020204" pitchFamily="34" charset="0"/>
                <a:cs typeface="Arial" panose="020B0604020202020204" pitchFamily="34" charset="0"/>
              </a:rPr>
              <a:t>that is,</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to us who ate and drank with Him after He arose from the dead</a:t>
            </a:r>
            <a:r>
              <a:rPr lang="en-US" sz="2000" b="1" dirty="0">
                <a:solidFill>
                  <a:schemeClr val="bg1"/>
                </a:solidFill>
                <a:latin typeface="Arial" panose="020B0604020202020204" pitchFamily="34" charset="0"/>
                <a:cs typeface="Arial" panose="020B0604020202020204" pitchFamily="34" charset="0"/>
              </a:rPr>
              <a:t>. </a:t>
            </a:r>
          </a:p>
        </p:txBody>
      </p:sp>
      <p:sp>
        <p:nvSpPr>
          <p:cNvPr id="9" name="Rectangle 8"/>
          <p:cNvSpPr>
            <a:spLocks noChangeArrowheads="1"/>
          </p:cNvSpPr>
          <p:nvPr/>
        </p:nvSpPr>
        <p:spPr bwMode="auto">
          <a:xfrm>
            <a:off x="4583113" y="3222986"/>
            <a:ext cx="457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Third time in the book of John (20:19, 20:26)</a:t>
            </a:r>
          </a:p>
        </p:txBody>
      </p:sp>
    </p:spTree>
    <p:extLst>
      <p:ext uri="{BB962C8B-B14F-4D97-AF65-F5344CB8AC3E}">
        <p14:creationId xmlns:p14="http://schemas.microsoft.com/office/powerpoint/2010/main" val="312036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xit" presetSubtype="0" fill="hold" grpId="1" nodeType="with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8" grpId="1"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p:cNvCxnSpPr/>
          <p:nvPr/>
        </p:nvCxnSpPr>
        <p:spPr>
          <a:xfrm>
            <a:off x="4572000" y="1535587"/>
            <a:ext cx="0" cy="5322413"/>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8799" y="-107322"/>
            <a:ext cx="4636471" cy="7100405"/>
          </a:xfrm>
          <a:prstGeom prst="rect">
            <a:avLst/>
          </a:prstGeom>
        </p:spPr>
        <p:txBody>
          <a:bodyPr wrap="square">
            <a:spAutoFit/>
          </a:bodyPr>
          <a:lstStyle/>
          <a:p>
            <a:pPr>
              <a:lnSpc>
                <a:spcPct val="115000"/>
              </a:lnSpc>
              <a:spcAft>
                <a:spcPts val="1000"/>
              </a:spcAft>
            </a:pPr>
            <a:r>
              <a:rPr lang="en-US" sz="2200" b="1" dirty="0">
                <a:latin typeface="Arial" panose="020B0604020202020204" pitchFamily="34" charset="0"/>
                <a:cs typeface="Arial" panose="020B0604020202020204" pitchFamily="34" charset="0"/>
              </a:rPr>
              <a:t>John 21:15-17 (NASB95) </a:t>
            </a:r>
            <a:br>
              <a:rPr lang="en-US" sz="2200" b="1" dirty="0">
                <a:latin typeface="Arial" panose="020B0604020202020204" pitchFamily="34" charset="0"/>
                <a:cs typeface="Arial" panose="020B0604020202020204" pitchFamily="34" charset="0"/>
              </a:rPr>
            </a:br>
            <a:r>
              <a:rPr lang="en-US" sz="2200" b="1" baseline="30000" dirty="0">
                <a:latin typeface="Arial" panose="020B0604020202020204" pitchFamily="34" charset="0"/>
                <a:cs typeface="Arial" panose="020B0604020202020204" pitchFamily="34" charset="0"/>
              </a:rPr>
              <a:t>15</a:t>
            </a:r>
            <a:r>
              <a:rPr lang="en-US" sz="2200" b="1" dirty="0">
                <a:latin typeface="Arial" panose="020B0604020202020204" pitchFamily="34" charset="0"/>
                <a:cs typeface="Arial" panose="020B0604020202020204" pitchFamily="34" charset="0"/>
              </a:rPr>
              <a:t> So when they had finished breakfast, Jesus said to Simon Peter, “Simon, </a:t>
            </a:r>
            <a:r>
              <a:rPr lang="en-US" sz="2200" b="1" i="1" dirty="0">
                <a:latin typeface="Arial" panose="020B0604020202020204" pitchFamily="34" charset="0"/>
                <a:cs typeface="Arial" panose="020B0604020202020204" pitchFamily="34" charset="0"/>
              </a:rPr>
              <a:t>son</a:t>
            </a:r>
            <a:r>
              <a:rPr lang="en-US" sz="2200" b="1" dirty="0">
                <a:latin typeface="Arial" panose="020B0604020202020204" pitchFamily="34" charset="0"/>
                <a:cs typeface="Arial" panose="020B0604020202020204" pitchFamily="34" charset="0"/>
              </a:rPr>
              <a:t> of John, do you </a:t>
            </a:r>
            <a:r>
              <a:rPr lang="en-US" sz="2200" b="1" u="sng" dirty="0">
                <a:solidFill>
                  <a:srgbClr val="FFFF00"/>
                </a:solidFill>
                <a:latin typeface="Arial" panose="020B0604020202020204" pitchFamily="34" charset="0"/>
                <a:cs typeface="Arial" panose="020B0604020202020204" pitchFamily="34" charset="0"/>
              </a:rPr>
              <a:t>love</a:t>
            </a:r>
            <a:r>
              <a:rPr lang="en-US" sz="2200" b="1" dirty="0">
                <a:latin typeface="Arial" panose="020B0604020202020204" pitchFamily="34" charset="0"/>
                <a:cs typeface="Arial" panose="020B0604020202020204" pitchFamily="34" charset="0"/>
              </a:rPr>
              <a:t> Me more than these?” He said to Him, “Yes, Lord; You know that I </a:t>
            </a:r>
            <a:r>
              <a:rPr lang="en-US" sz="2200" b="1" u="sng" dirty="0">
                <a:solidFill>
                  <a:srgbClr val="66FF66"/>
                </a:solidFill>
                <a:latin typeface="Arial" panose="020B0604020202020204" pitchFamily="34" charset="0"/>
                <a:cs typeface="Arial" panose="020B0604020202020204" pitchFamily="34" charset="0"/>
              </a:rPr>
              <a:t>love</a:t>
            </a:r>
            <a:r>
              <a:rPr lang="en-US" sz="2200" b="1" dirty="0">
                <a:latin typeface="Arial" panose="020B0604020202020204" pitchFamily="34" charset="0"/>
                <a:cs typeface="Arial" panose="020B0604020202020204" pitchFamily="34" charset="0"/>
              </a:rPr>
              <a:t> You.” He said to him, “Tend My lambs.” </a:t>
            </a:r>
            <a:r>
              <a:rPr lang="en-US" sz="2200" b="1" baseline="30000" dirty="0">
                <a:latin typeface="Arial" panose="020B0604020202020204" pitchFamily="34" charset="0"/>
                <a:cs typeface="Arial" panose="020B0604020202020204" pitchFamily="34" charset="0"/>
              </a:rPr>
              <a:t>16</a:t>
            </a:r>
            <a:r>
              <a:rPr lang="en-US" sz="2200" b="1" dirty="0">
                <a:latin typeface="Arial" panose="020B0604020202020204" pitchFamily="34" charset="0"/>
                <a:cs typeface="Arial" panose="020B0604020202020204" pitchFamily="34" charset="0"/>
              </a:rPr>
              <a:t> He said to him again a second time, “Simon, </a:t>
            </a:r>
            <a:r>
              <a:rPr lang="en-US" sz="2200" b="1" i="1" dirty="0">
                <a:latin typeface="Arial" panose="020B0604020202020204" pitchFamily="34" charset="0"/>
                <a:cs typeface="Arial" panose="020B0604020202020204" pitchFamily="34" charset="0"/>
              </a:rPr>
              <a:t>son</a:t>
            </a:r>
            <a:r>
              <a:rPr lang="en-US" sz="2200" b="1" dirty="0">
                <a:latin typeface="Arial" panose="020B0604020202020204" pitchFamily="34" charset="0"/>
                <a:cs typeface="Arial" panose="020B0604020202020204" pitchFamily="34" charset="0"/>
              </a:rPr>
              <a:t> of John, do you </a:t>
            </a:r>
            <a:r>
              <a:rPr lang="en-US" sz="2200" b="1" u="sng" dirty="0">
                <a:solidFill>
                  <a:srgbClr val="FFFF00"/>
                </a:solidFill>
                <a:latin typeface="Arial" panose="020B0604020202020204" pitchFamily="34" charset="0"/>
                <a:cs typeface="Arial" panose="020B0604020202020204" pitchFamily="34" charset="0"/>
              </a:rPr>
              <a:t>love</a:t>
            </a:r>
            <a:r>
              <a:rPr lang="en-US" sz="2200" b="1" dirty="0">
                <a:latin typeface="Arial" panose="020B0604020202020204" pitchFamily="34" charset="0"/>
                <a:cs typeface="Arial" panose="020B0604020202020204" pitchFamily="34" charset="0"/>
              </a:rPr>
              <a:t> Me?” He said to Him, “Yes, Lord; You know that I </a:t>
            </a:r>
            <a:r>
              <a:rPr lang="en-US" sz="2200" b="1" u="sng" dirty="0">
                <a:solidFill>
                  <a:srgbClr val="66FF66"/>
                </a:solidFill>
                <a:latin typeface="Arial" panose="020B0604020202020204" pitchFamily="34" charset="0"/>
                <a:cs typeface="Arial" panose="020B0604020202020204" pitchFamily="34" charset="0"/>
              </a:rPr>
              <a:t>love</a:t>
            </a:r>
            <a:r>
              <a:rPr lang="en-US" sz="2200" b="1" dirty="0">
                <a:latin typeface="Arial" panose="020B0604020202020204" pitchFamily="34" charset="0"/>
                <a:cs typeface="Arial" panose="020B0604020202020204" pitchFamily="34" charset="0"/>
              </a:rPr>
              <a:t> You.” He said to him, “Shepherd My sheep.” </a:t>
            </a:r>
            <a:r>
              <a:rPr lang="en-US" sz="2200" b="1" baseline="30000" dirty="0">
                <a:latin typeface="Arial" panose="020B0604020202020204" pitchFamily="34" charset="0"/>
                <a:cs typeface="Arial" panose="020B0604020202020204" pitchFamily="34" charset="0"/>
              </a:rPr>
              <a:t>17</a:t>
            </a:r>
            <a:r>
              <a:rPr lang="en-US" sz="2200" b="1" dirty="0">
                <a:latin typeface="Arial" panose="020B0604020202020204" pitchFamily="34" charset="0"/>
                <a:cs typeface="Arial" panose="020B0604020202020204" pitchFamily="34" charset="0"/>
              </a:rPr>
              <a:t> He said to him the third time, “Simon, </a:t>
            </a:r>
            <a:r>
              <a:rPr lang="en-US" sz="2200" b="1" i="1" dirty="0">
                <a:latin typeface="Arial" panose="020B0604020202020204" pitchFamily="34" charset="0"/>
                <a:cs typeface="Arial" panose="020B0604020202020204" pitchFamily="34" charset="0"/>
              </a:rPr>
              <a:t>son</a:t>
            </a:r>
            <a:r>
              <a:rPr lang="en-US" sz="2200" b="1" dirty="0">
                <a:latin typeface="Arial" panose="020B0604020202020204" pitchFamily="34" charset="0"/>
                <a:cs typeface="Arial" panose="020B0604020202020204" pitchFamily="34" charset="0"/>
              </a:rPr>
              <a:t> of John, do you </a:t>
            </a:r>
            <a:r>
              <a:rPr lang="en-US" sz="2200" b="1" u="sng" dirty="0">
                <a:solidFill>
                  <a:srgbClr val="66FF66"/>
                </a:solidFill>
                <a:latin typeface="Arial" panose="020B0604020202020204" pitchFamily="34" charset="0"/>
                <a:cs typeface="Arial" panose="020B0604020202020204" pitchFamily="34" charset="0"/>
              </a:rPr>
              <a:t>love</a:t>
            </a:r>
            <a:r>
              <a:rPr lang="en-US" sz="2200" b="1" dirty="0">
                <a:latin typeface="Arial" panose="020B0604020202020204" pitchFamily="34" charset="0"/>
                <a:cs typeface="Arial" panose="020B0604020202020204" pitchFamily="34" charset="0"/>
              </a:rPr>
              <a:t> Me?” Peter was grieved because He said to him the third time, “Do you </a:t>
            </a:r>
            <a:r>
              <a:rPr lang="en-US" sz="2200" b="1" u="sng" dirty="0">
                <a:solidFill>
                  <a:srgbClr val="66FF66"/>
                </a:solidFill>
                <a:latin typeface="Arial" panose="020B0604020202020204" pitchFamily="34" charset="0"/>
                <a:cs typeface="Arial" panose="020B0604020202020204" pitchFamily="34" charset="0"/>
              </a:rPr>
              <a:t>love</a:t>
            </a:r>
            <a:r>
              <a:rPr lang="en-US" sz="2200" b="1" dirty="0">
                <a:latin typeface="Arial" panose="020B0604020202020204" pitchFamily="34" charset="0"/>
                <a:cs typeface="Arial" panose="020B0604020202020204" pitchFamily="34" charset="0"/>
              </a:rPr>
              <a:t> Me?”</a:t>
            </a:r>
            <a:endParaRPr lang="en-US" sz="2200" b="1" dirty="0">
              <a:effectLst/>
              <a:latin typeface="Arial" panose="020B0604020202020204" pitchFamily="34" charset="0"/>
              <a:cs typeface="Arial" panose="020B0604020202020204" pitchFamily="34" charset="0"/>
            </a:endParaRPr>
          </a:p>
        </p:txBody>
      </p:sp>
      <p:sp>
        <p:nvSpPr>
          <p:cNvPr id="4" name="Rectangle 3"/>
          <p:cNvSpPr/>
          <p:nvPr/>
        </p:nvSpPr>
        <p:spPr>
          <a:xfrm>
            <a:off x="4645270" y="-80946"/>
            <a:ext cx="4404945" cy="1649682"/>
          </a:xfrm>
          <a:prstGeom prst="rect">
            <a:avLst/>
          </a:prstGeom>
        </p:spPr>
        <p:txBody>
          <a:bodyPr wrap="square">
            <a:spAutoFit/>
          </a:bodyPr>
          <a:lstStyle/>
          <a:p>
            <a:pPr>
              <a:lnSpc>
                <a:spcPct val="115000"/>
              </a:lnSpc>
              <a:spcAft>
                <a:spcPts val="1000"/>
              </a:spcAft>
            </a:pPr>
            <a:r>
              <a:rPr lang="en-US" sz="2200" b="1" dirty="0">
                <a:latin typeface="Arial" panose="020B0604020202020204" pitchFamily="34" charset="0"/>
                <a:cs typeface="Arial" panose="020B0604020202020204" pitchFamily="34" charset="0"/>
              </a:rPr>
              <a:t>And he said to Him, “Lord, You know all things; You know that I </a:t>
            </a:r>
            <a:r>
              <a:rPr lang="en-US" sz="2200" b="1" u="sng" dirty="0">
                <a:solidFill>
                  <a:srgbClr val="66FF66"/>
                </a:solidFill>
                <a:latin typeface="Arial" panose="020B0604020202020204" pitchFamily="34" charset="0"/>
                <a:cs typeface="Arial" panose="020B0604020202020204" pitchFamily="34" charset="0"/>
              </a:rPr>
              <a:t>love</a:t>
            </a:r>
            <a:r>
              <a:rPr lang="en-US" sz="2200" b="1" dirty="0">
                <a:latin typeface="Arial" panose="020B0604020202020204" pitchFamily="34" charset="0"/>
                <a:cs typeface="Arial" panose="020B0604020202020204" pitchFamily="34" charset="0"/>
              </a:rPr>
              <a:t> You.” Jesus said to him, “Tend My sheep. </a:t>
            </a:r>
            <a:endParaRPr lang="en-US" sz="2200" b="1" dirty="0">
              <a:effectLst/>
              <a:latin typeface="Arial" panose="020B0604020202020204" pitchFamily="34" charset="0"/>
              <a:cs typeface="Arial" panose="020B0604020202020204" pitchFamily="34" charset="0"/>
            </a:endParaRPr>
          </a:p>
        </p:txBody>
      </p:sp>
      <p:cxnSp>
        <p:nvCxnSpPr>
          <p:cNvPr id="7" name="Straight Connector 6"/>
          <p:cNvCxnSpPr/>
          <p:nvPr/>
        </p:nvCxnSpPr>
        <p:spPr>
          <a:xfrm>
            <a:off x="4572000" y="1535587"/>
            <a:ext cx="4572000" cy="0"/>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noChangeArrowheads="1"/>
          </p:cNvSpPr>
          <p:nvPr/>
        </p:nvSpPr>
        <p:spPr bwMode="auto">
          <a:xfrm>
            <a:off x="4571999" y="1535586"/>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3x Peter denied the Lord (</a:t>
            </a:r>
            <a:r>
              <a:rPr lang="en-US" sz="2000" b="1" dirty="0" err="1">
                <a:latin typeface="Arial" panose="020B0604020202020204" pitchFamily="34" charset="0"/>
                <a:cs typeface="Arial" panose="020B0604020202020204" pitchFamily="34" charset="0"/>
              </a:rPr>
              <a:t>Jn</a:t>
            </a:r>
            <a:r>
              <a:rPr lang="en-US" sz="2000" b="1" dirty="0">
                <a:latin typeface="Arial" panose="020B0604020202020204" pitchFamily="34" charset="0"/>
                <a:cs typeface="Arial" panose="020B0604020202020204" pitchFamily="34" charset="0"/>
              </a:rPr>
              <a:t> 18), here Jesus shows forgiveness</a:t>
            </a:r>
          </a:p>
        </p:txBody>
      </p:sp>
      <p:sp>
        <p:nvSpPr>
          <p:cNvPr id="11" name="Rectangle 10"/>
          <p:cNvSpPr/>
          <p:nvPr/>
        </p:nvSpPr>
        <p:spPr>
          <a:xfrm>
            <a:off x="4572001" y="3393831"/>
            <a:ext cx="4562602" cy="346190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Luke 22:60–62 (NASB95) </a:t>
            </a:r>
          </a:p>
          <a:p>
            <a:r>
              <a:rPr lang="en-US" sz="2000" b="1" baseline="30000" dirty="0">
                <a:solidFill>
                  <a:schemeClr val="bg1"/>
                </a:solidFill>
                <a:latin typeface="Arial" panose="020B0604020202020204" pitchFamily="34" charset="0"/>
                <a:cs typeface="Arial" panose="020B0604020202020204" pitchFamily="34" charset="0"/>
              </a:rPr>
              <a:t>60</a:t>
            </a:r>
            <a:r>
              <a:rPr lang="en-US" sz="2000" b="1" dirty="0">
                <a:solidFill>
                  <a:schemeClr val="bg1"/>
                </a:solidFill>
                <a:latin typeface="Arial" panose="020B0604020202020204" pitchFamily="34" charset="0"/>
                <a:cs typeface="Arial" panose="020B0604020202020204" pitchFamily="34" charset="0"/>
              </a:rPr>
              <a:t> But Peter said, “Man, I do not know what you are talking about.” Immediately, while he was still speaking, a rooster crowed. </a:t>
            </a:r>
            <a:r>
              <a:rPr lang="en-US" sz="2000" b="1" baseline="30000" dirty="0">
                <a:solidFill>
                  <a:schemeClr val="bg1"/>
                </a:solidFill>
                <a:latin typeface="Arial" panose="020B0604020202020204" pitchFamily="34" charset="0"/>
                <a:cs typeface="Arial" panose="020B0604020202020204" pitchFamily="34" charset="0"/>
              </a:rPr>
              <a:t>61</a:t>
            </a:r>
            <a:r>
              <a:rPr lang="en-US" sz="2000" b="1" dirty="0">
                <a:solidFill>
                  <a:schemeClr val="bg1"/>
                </a:solidFill>
                <a:latin typeface="Arial" panose="020B0604020202020204" pitchFamily="34" charset="0"/>
                <a:cs typeface="Arial" panose="020B0604020202020204" pitchFamily="34" charset="0"/>
              </a:rPr>
              <a:t> The Lord turned and looked at Peter. And Peter remembered the word of the Lord, how He had told him, “</a:t>
            </a:r>
            <a:r>
              <a:rPr lang="en-US" sz="2000" b="1" u="sng" dirty="0">
                <a:solidFill>
                  <a:schemeClr val="bg1"/>
                </a:solidFill>
                <a:latin typeface="Arial" panose="020B0604020202020204" pitchFamily="34" charset="0"/>
                <a:cs typeface="Arial" panose="020B0604020202020204" pitchFamily="34" charset="0"/>
              </a:rPr>
              <a:t>Before a rooster crows today, you will deny Me three times</a:t>
            </a:r>
            <a:r>
              <a:rPr lang="en-US" sz="2000" b="1" dirty="0">
                <a:solidFill>
                  <a:schemeClr val="bg1"/>
                </a:solidFill>
                <a:latin typeface="Arial" panose="020B0604020202020204" pitchFamily="34" charset="0"/>
                <a:cs typeface="Arial" panose="020B0604020202020204" pitchFamily="34" charset="0"/>
              </a:rPr>
              <a:t>.” </a:t>
            </a:r>
            <a:r>
              <a:rPr lang="en-US" sz="2000" b="1" baseline="30000" dirty="0">
                <a:solidFill>
                  <a:schemeClr val="bg1"/>
                </a:solidFill>
                <a:latin typeface="Arial" panose="020B0604020202020204" pitchFamily="34" charset="0"/>
                <a:cs typeface="Arial" panose="020B0604020202020204" pitchFamily="34" charset="0"/>
              </a:rPr>
              <a:t>62</a:t>
            </a:r>
            <a:r>
              <a:rPr lang="en-US" sz="2000" b="1" dirty="0">
                <a:solidFill>
                  <a:schemeClr val="bg1"/>
                </a:solidFill>
                <a:latin typeface="Arial" panose="020B0604020202020204" pitchFamily="34" charset="0"/>
                <a:cs typeface="Arial" panose="020B0604020202020204" pitchFamily="34" charset="0"/>
              </a:rPr>
              <a:t> And he went out and wept bitterly. </a:t>
            </a:r>
          </a:p>
        </p:txBody>
      </p:sp>
      <p:sp>
        <p:nvSpPr>
          <p:cNvPr id="12" name="Rectangle 11"/>
          <p:cNvSpPr>
            <a:spLocks noChangeArrowheads="1"/>
          </p:cNvSpPr>
          <p:nvPr/>
        </p:nvSpPr>
        <p:spPr bwMode="auto">
          <a:xfrm>
            <a:off x="4572000" y="2239043"/>
            <a:ext cx="47390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Two different words for love used:</a:t>
            </a:r>
          </a:p>
        </p:txBody>
      </p:sp>
      <p:sp>
        <p:nvSpPr>
          <p:cNvPr id="13" name="Rectangle 12"/>
          <p:cNvSpPr>
            <a:spLocks noChangeArrowheads="1"/>
          </p:cNvSpPr>
          <p:nvPr/>
        </p:nvSpPr>
        <p:spPr bwMode="auto">
          <a:xfrm>
            <a:off x="4571999" y="2547538"/>
            <a:ext cx="473905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085850" lvl="1" indent="-342900"/>
            <a:r>
              <a:rPr lang="en-US" sz="2000" b="1" i="1" dirty="0" err="1">
                <a:solidFill>
                  <a:srgbClr val="FFFF00"/>
                </a:solidFill>
                <a:latin typeface="Arial" panose="020B0604020202020204" pitchFamily="34" charset="0"/>
                <a:cs typeface="Arial" panose="020B0604020202020204" pitchFamily="34" charset="0"/>
              </a:rPr>
              <a:t>agapao</a:t>
            </a:r>
            <a:r>
              <a:rPr lang="en-US" sz="2000" b="1" i="1" dirty="0">
                <a:solidFill>
                  <a:srgbClr val="FFFF00"/>
                </a:solidFill>
                <a:latin typeface="Arial" panose="020B0604020202020204" pitchFamily="34" charset="0"/>
                <a:cs typeface="Arial" panose="020B0604020202020204" pitchFamily="34" charset="0"/>
              </a:rPr>
              <a:t>: a term indicating strong devotion of a high order; … active good will toward another</a:t>
            </a:r>
          </a:p>
        </p:txBody>
      </p:sp>
      <p:sp>
        <p:nvSpPr>
          <p:cNvPr id="14" name="Rectangle 13"/>
          <p:cNvSpPr/>
          <p:nvPr/>
        </p:nvSpPr>
        <p:spPr>
          <a:xfrm>
            <a:off x="4581398" y="5354515"/>
            <a:ext cx="4562602" cy="1503484"/>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Romans 5:8 (NASB95) </a:t>
            </a:r>
          </a:p>
          <a:p>
            <a:r>
              <a:rPr lang="en-US" sz="2000" b="1" baseline="30000" dirty="0">
                <a:solidFill>
                  <a:schemeClr val="bg1"/>
                </a:solidFill>
                <a:latin typeface="Arial" panose="020B0604020202020204" pitchFamily="34" charset="0"/>
                <a:cs typeface="Arial" panose="020B0604020202020204" pitchFamily="34" charset="0"/>
              </a:rPr>
              <a:t>8</a:t>
            </a:r>
            <a:r>
              <a:rPr lang="en-US" sz="2000" b="1" dirty="0">
                <a:solidFill>
                  <a:schemeClr val="bg1"/>
                </a:solidFill>
                <a:latin typeface="Arial" panose="020B0604020202020204" pitchFamily="34" charset="0"/>
                <a:cs typeface="Arial" panose="020B0604020202020204" pitchFamily="34" charset="0"/>
              </a:rPr>
              <a:t> But God demonstrates His own </a:t>
            </a:r>
            <a:r>
              <a:rPr lang="en-US" sz="2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love</a:t>
            </a:r>
            <a:r>
              <a:rPr lang="en-US" sz="2000" b="1" dirty="0">
                <a:solidFill>
                  <a:schemeClr val="bg1"/>
                </a:solidFill>
                <a:latin typeface="Arial" panose="020B0604020202020204" pitchFamily="34" charset="0"/>
                <a:cs typeface="Arial" panose="020B0604020202020204" pitchFamily="34" charset="0"/>
              </a:rPr>
              <a:t> toward us, in that while we were yet sinners, Christ died for us. </a:t>
            </a:r>
          </a:p>
        </p:txBody>
      </p:sp>
      <p:sp>
        <p:nvSpPr>
          <p:cNvPr id="15" name="Rectangle 14"/>
          <p:cNvSpPr/>
          <p:nvPr/>
        </p:nvSpPr>
        <p:spPr>
          <a:xfrm>
            <a:off x="-4093" y="0"/>
            <a:ext cx="4562602" cy="6855731"/>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Matthew 5:43–48 (NASB95) </a:t>
            </a:r>
          </a:p>
          <a:p>
            <a:r>
              <a:rPr lang="en-US" sz="2000" b="1" baseline="30000" dirty="0">
                <a:solidFill>
                  <a:schemeClr val="bg1"/>
                </a:solidFill>
                <a:latin typeface="Arial" panose="020B0604020202020204" pitchFamily="34" charset="0"/>
                <a:cs typeface="Arial" panose="020B0604020202020204" pitchFamily="34" charset="0"/>
              </a:rPr>
              <a:t>43</a:t>
            </a:r>
            <a:r>
              <a:rPr lang="en-US" sz="2000" b="1" dirty="0">
                <a:solidFill>
                  <a:schemeClr val="bg1"/>
                </a:solidFill>
                <a:latin typeface="Arial" panose="020B0604020202020204" pitchFamily="34" charset="0"/>
                <a:cs typeface="Arial" panose="020B0604020202020204" pitchFamily="34" charset="0"/>
              </a:rPr>
              <a:t> “You have heard that it was said, ‘</a:t>
            </a:r>
            <a:r>
              <a:rPr lang="en-US" sz="2000" b="1" cap="small" dirty="0">
                <a:solidFill>
                  <a:schemeClr val="bg1"/>
                </a:solidFill>
                <a:latin typeface="Arial" panose="020B0604020202020204" pitchFamily="34" charset="0"/>
                <a:cs typeface="Arial" panose="020B0604020202020204" pitchFamily="34" charset="0"/>
              </a:rPr>
              <a:t>You shall </a:t>
            </a:r>
            <a:r>
              <a:rPr lang="en-US" sz="2000" b="1" cap="small"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love</a:t>
            </a:r>
            <a:r>
              <a:rPr lang="en-US" sz="2000" b="1" cap="small" dirty="0">
                <a:solidFill>
                  <a:schemeClr val="bg1"/>
                </a:solidFill>
                <a:latin typeface="Arial" panose="020B0604020202020204" pitchFamily="34" charset="0"/>
                <a:cs typeface="Arial" panose="020B0604020202020204" pitchFamily="34" charset="0"/>
              </a:rPr>
              <a:t> your neighbor</a:t>
            </a:r>
            <a:r>
              <a:rPr lang="en-US" sz="2000" b="1" dirty="0">
                <a:solidFill>
                  <a:schemeClr val="bg1"/>
                </a:solidFill>
                <a:latin typeface="Arial" panose="020B0604020202020204" pitchFamily="34" charset="0"/>
                <a:cs typeface="Arial" panose="020B0604020202020204" pitchFamily="34" charset="0"/>
              </a:rPr>
              <a:t> and hate your enemy.’ </a:t>
            </a:r>
            <a:r>
              <a:rPr lang="en-US" sz="2000" b="1" baseline="30000" dirty="0">
                <a:solidFill>
                  <a:schemeClr val="bg1"/>
                </a:solidFill>
                <a:latin typeface="Arial" panose="020B0604020202020204" pitchFamily="34" charset="0"/>
                <a:cs typeface="Arial" panose="020B0604020202020204" pitchFamily="34" charset="0"/>
              </a:rPr>
              <a:t>44</a:t>
            </a:r>
            <a:r>
              <a:rPr lang="en-US" sz="2000" b="1" dirty="0">
                <a:solidFill>
                  <a:schemeClr val="bg1"/>
                </a:solidFill>
                <a:latin typeface="Arial" panose="020B0604020202020204" pitchFamily="34" charset="0"/>
                <a:cs typeface="Arial" panose="020B0604020202020204" pitchFamily="34" charset="0"/>
              </a:rPr>
              <a:t> “But I say to you, </a:t>
            </a:r>
            <a:r>
              <a:rPr lang="en-US" sz="2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love</a:t>
            </a:r>
            <a:r>
              <a:rPr lang="en-US" sz="2000" b="1" dirty="0">
                <a:solidFill>
                  <a:schemeClr val="bg1"/>
                </a:solidFill>
                <a:latin typeface="Arial" panose="020B0604020202020204" pitchFamily="34" charset="0"/>
                <a:cs typeface="Arial" panose="020B0604020202020204" pitchFamily="34" charset="0"/>
              </a:rPr>
              <a:t> your enemies and pray for those who persecute you, </a:t>
            </a:r>
            <a:r>
              <a:rPr lang="en-US" sz="2000" b="1" baseline="30000" dirty="0">
                <a:solidFill>
                  <a:schemeClr val="bg1"/>
                </a:solidFill>
                <a:latin typeface="Arial" panose="020B0604020202020204" pitchFamily="34" charset="0"/>
                <a:cs typeface="Arial" panose="020B0604020202020204" pitchFamily="34" charset="0"/>
              </a:rPr>
              <a:t>45</a:t>
            </a:r>
            <a:r>
              <a:rPr lang="en-US" sz="2000" b="1" dirty="0">
                <a:solidFill>
                  <a:schemeClr val="bg1"/>
                </a:solidFill>
                <a:latin typeface="Arial" panose="020B0604020202020204" pitchFamily="34" charset="0"/>
                <a:cs typeface="Arial" panose="020B0604020202020204" pitchFamily="34" charset="0"/>
              </a:rPr>
              <a:t> so that you may be sons of your Father who is in heaven; for He causes His sun to rise on </a:t>
            </a:r>
            <a:r>
              <a:rPr lang="en-US" sz="2000" b="1" i="1" dirty="0">
                <a:solidFill>
                  <a:schemeClr val="bg1"/>
                </a:solidFill>
                <a:latin typeface="Arial" panose="020B0604020202020204" pitchFamily="34" charset="0"/>
                <a:cs typeface="Arial" panose="020B0604020202020204" pitchFamily="34" charset="0"/>
              </a:rPr>
              <a:t>the</a:t>
            </a:r>
            <a:r>
              <a:rPr lang="en-US" sz="2000" b="1" dirty="0">
                <a:solidFill>
                  <a:schemeClr val="bg1"/>
                </a:solidFill>
                <a:latin typeface="Arial" panose="020B0604020202020204" pitchFamily="34" charset="0"/>
                <a:cs typeface="Arial" panose="020B0604020202020204" pitchFamily="34" charset="0"/>
              </a:rPr>
              <a:t> evil and </a:t>
            </a:r>
            <a:r>
              <a:rPr lang="en-US" sz="2000" b="1" i="1" dirty="0">
                <a:solidFill>
                  <a:schemeClr val="bg1"/>
                </a:solidFill>
                <a:latin typeface="Arial" panose="020B0604020202020204" pitchFamily="34" charset="0"/>
                <a:cs typeface="Arial" panose="020B0604020202020204" pitchFamily="34" charset="0"/>
              </a:rPr>
              <a:t>the</a:t>
            </a:r>
            <a:r>
              <a:rPr lang="en-US" sz="2000" b="1" dirty="0">
                <a:solidFill>
                  <a:schemeClr val="bg1"/>
                </a:solidFill>
                <a:latin typeface="Arial" panose="020B0604020202020204" pitchFamily="34" charset="0"/>
                <a:cs typeface="Arial" panose="020B0604020202020204" pitchFamily="34" charset="0"/>
              </a:rPr>
              <a:t> good, and sends rain on </a:t>
            </a:r>
            <a:r>
              <a:rPr lang="en-US" sz="2000" b="1" i="1" dirty="0">
                <a:solidFill>
                  <a:schemeClr val="bg1"/>
                </a:solidFill>
                <a:latin typeface="Arial" panose="020B0604020202020204" pitchFamily="34" charset="0"/>
                <a:cs typeface="Arial" panose="020B0604020202020204" pitchFamily="34" charset="0"/>
              </a:rPr>
              <a:t>the</a:t>
            </a:r>
            <a:r>
              <a:rPr lang="en-US" sz="2000" b="1" dirty="0">
                <a:solidFill>
                  <a:schemeClr val="bg1"/>
                </a:solidFill>
                <a:latin typeface="Arial" panose="020B0604020202020204" pitchFamily="34" charset="0"/>
                <a:cs typeface="Arial" panose="020B0604020202020204" pitchFamily="34" charset="0"/>
              </a:rPr>
              <a:t> righteous and </a:t>
            </a:r>
            <a:r>
              <a:rPr lang="en-US" sz="2000" b="1" i="1" dirty="0">
                <a:solidFill>
                  <a:schemeClr val="bg1"/>
                </a:solidFill>
                <a:latin typeface="Arial" panose="020B0604020202020204" pitchFamily="34" charset="0"/>
                <a:cs typeface="Arial" panose="020B0604020202020204" pitchFamily="34" charset="0"/>
              </a:rPr>
              <a:t>the</a:t>
            </a:r>
            <a:r>
              <a:rPr lang="en-US" sz="2000" b="1" dirty="0">
                <a:solidFill>
                  <a:schemeClr val="bg1"/>
                </a:solidFill>
                <a:latin typeface="Arial" panose="020B0604020202020204" pitchFamily="34" charset="0"/>
                <a:cs typeface="Arial" panose="020B0604020202020204" pitchFamily="34" charset="0"/>
              </a:rPr>
              <a:t> unrighteous. </a:t>
            </a:r>
            <a:r>
              <a:rPr lang="en-US" sz="2000" b="1" baseline="30000" dirty="0">
                <a:solidFill>
                  <a:schemeClr val="bg1"/>
                </a:solidFill>
                <a:latin typeface="Arial" panose="020B0604020202020204" pitchFamily="34" charset="0"/>
                <a:cs typeface="Arial" panose="020B0604020202020204" pitchFamily="34" charset="0"/>
              </a:rPr>
              <a:t>46</a:t>
            </a:r>
            <a:r>
              <a:rPr lang="en-US" sz="2000" b="1" dirty="0">
                <a:solidFill>
                  <a:schemeClr val="bg1"/>
                </a:solidFill>
                <a:latin typeface="Arial" panose="020B0604020202020204" pitchFamily="34" charset="0"/>
                <a:cs typeface="Arial" panose="020B0604020202020204" pitchFamily="34" charset="0"/>
              </a:rPr>
              <a:t> “For if you </a:t>
            </a:r>
            <a:r>
              <a:rPr lang="en-US" sz="2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love</a:t>
            </a:r>
            <a:r>
              <a:rPr lang="en-US" sz="2000" b="1" dirty="0">
                <a:solidFill>
                  <a:schemeClr val="bg1"/>
                </a:solidFill>
                <a:latin typeface="Arial" panose="020B0604020202020204" pitchFamily="34" charset="0"/>
                <a:cs typeface="Arial" panose="020B0604020202020204" pitchFamily="34" charset="0"/>
              </a:rPr>
              <a:t> those who </a:t>
            </a:r>
            <a:r>
              <a:rPr lang="en-US" sz="2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love</a:t>
            </a:r>
            <a:r>
              <a:rPr lang="en-US" sz="2000" b="1" dirty="0">
                <a:solidFill>
                  <a:schemeClr val="bg1"/>
                </a:solidFill>
                <a:latin typeface="Arial" panose="020B0604020202020204" pitchFamily="34" charset="0"/>
                <a:cs typeface="Arial" panose="020B0604020202020204" pitchFamily="34" charset="0"/>
              </a:rPr>
              <a:t> you, what reward do you have? Do not even the tax collectors do the same? </a:t>
            </a:r>
            <a:r>
              <a:rPr lang="en-US" sz="2000" b="1" baseline="30000" dirty="0">
                <a:solidFill>
                  <a:schemeClr val="bg1"/>
                </a:solidFill>
                <a:latin typeface="Arial" panose="020B0604020202020204" pitchFamily="34" charset="0"/>
                <a:cs typeface="Arial" panose="020B0604020202020204" pitchFamily="34" charset="0"/>
              </a:rPr>
              <a:t>47</a:t>
            </a:r>
            <a:r>
              <a:rPr lang="en-US" sz="2000" b="1" dirty="0">
                <a:solidFill>
                  <a:schemeClr val="bg1"/>
                </a:solidFill>
                <a:latin typeface="Arial" panose="020B0604020202020204" pitchFamily="34" charset="0"/>
                <a:cs typeface="Arial" panose="020B0604020202020204" pitchFamily="34" charset="0"/>
              </a:rPr>
              <a:t> “If you greet only your brothers, what more are you doing </a:t>
            </a:r>
            <a:r>
              <a:rPr lang="en-US" sz="2000" b="1" i="1" dirty="0">
                <a:solidFill>
                  <a:schemeClr val="bg1"/>
                </a:solidFill>
                <a:latin typeface="Arial" panose="020B0604020202020204" pitchFamily="34" charset="0"/>
                <a:cs typeface="Arial" panose="020B0604020202020204" pitchFamily="34" charset="0"/>
              </a:rPr>
              <a:t>than others?</a:t>
            </a:r>
            <a:r>
              <a:rPr lang="en-US" sz="2000" b="1" dirty="0">
                <a:solidFill>
                  <a:schemeClr val="bg1"/>
                </a:solidFill>
                <a:latin typeface="Arial" panose="020B0604020202020204" pitchFamily="34" charset="0"/>
                <a:cs typeface="Arial" panose="020B0604020202020204" pitchFamily="34" charset="0"/>
              </a:rPr>
              <a:t> Do not even the Gentiles do the same? </a:t>
            </a:r>
            <a:r>
              <a:rPr lang="en-US" sz="2000" b="1" baseline="30000" dirty="0">
                <a:solidFill>
                  <a:schemeClr val="bg1"/>
                </a:solidFill>
                <a:latin typeface="Arial" panose="020B0604020202020204" pitchFamily="34" charset="0"/>
                <a:cs typeface="Arial" panose="020B0604020202020204" pitchFamily="34" charset="0"/>
              </a:rPr>
              <a:t>48</a:t>
            </a:r>
            <a:r>
              <a:rPr lang="en-US" sz="2000" b="1" dirty="0">
                <a:solidFill>
                  <a:schemeClr val="bg1"/>
                </a:solidFill>
                <a:latin typeface="Arial" panose="020B0604020202020204" pitchFamily="34" charset="0"/>
                <a:cs typeface="Arial" panose="020B0604020202020204" pitchFamily="34" charset="0"/>
              </a:rPr>
              <a:t> “Therefore you are to be perfect, as your heavenly Father is perfect. </a:t>
            </a:r>
          </a:p>
        </p:txBody>
      </p:sp>
      <p:sp>
        <p:nvSpPr>
          <p:cNvPr id="16" name="Rectangle 15"/>
          <p:cNvSpPr>
            <a:spLocks noChangeArrowheads="1"/>
          </p:cNvSpPr>
          <p:nvPr/>
        </p:nvSpPr>
        <p:spPr bwMode="auto">
          <a:xfrm>
            <a:off x="4576100" y="3766868"/>
            <a:ext cx="473905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085850" lvl="1" indent="-342900"/>
            <a:r>
              <a:rPr lang="en-US" sz="2000" b="1" i="1" dirty="0" err="1">
                <a:solidFill>
                  <a:srgbClr val="66FF66"/>
                </a:solidFill>
                <a:latin typeface="Arial" panose="020B0604020202020204" pitchFamily="34" charset="0"/>
                <a:cs typeface="Arial" panose="020B0604020202020204" pitchFamily="34" charset="0"/>
              </a:rPr>
              <a:t>phileo</a:t>
            </a:r>
            <a:r>
              <a:rPr lang="en-US" sz="2000" b="1" i="1" dirty="0">
                <a:solidFill>
                  <a:srgbClr val="66FF66"/>
                </a:solidFill>
                <a:latin typeface="Arial" panose="020B0604020202020204" pitchFamily="34" charset="0"/>
                <a:cs typeface="Arial" panose="020B0604020202020204" pitchFamily="34" charset="0"/>
              </a:rPr>
              <a:t>: emotional aspect of love … warm affection for each other</a:t>
            </a:r>
          </a:p>
        </p:txBody>
      </p:sp>
      <p:sp>
        <p:nvSpPr>
          <p:cNvPr id="17" name="Rectangle 16"/>
          <p:cNvSpPr/>
          <p:nvPr/>
        </p:nvSpPr>
        <p:spPr>
          <a:xfrm>
            <a:off x="4576094" y="5354516"/>
            <a:ext cx="4562602" cy="1503484"/>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16:27 (NASB95) </a:t>
            </a:r>
          </a:p>
          <a:p>
            <a:r>
              <a:rPr lang="en-US" sz="2000" b="1" baseline="30000" dirty="0">
                <a:solidFill>
                  <a:schemeClr val="bg1"/>
                </a:solidFill>
                <a:latin typeface="Arial" panose="020B0604020202020204" pitchFamily="34" charset="0"/>
                <a:cs typeface="Arial" panose="020B0604020202020204" pitchFamily="34" charset="0"/>
              </a:rPr>
              <a:t>27</a:t>
            </a:r>
            <a:r>
              <a:rPr lang="en-US" sz="2000" b="1" dirty="0">
                <a:solidFill>
                  <a:schemeClr val="bg1"/>
                </a:solidFill>
                <a:latin typeface="Arial" panose="020B0604020202020204" pitchFamily="34" charset="0"/>
                <a:cs typeface="Arial" panose="020B0604020202020204" pitchFamily="34" charset="0"/>
              </a:rPr>
              <a:t> for the Father Himself </a:t>
            </a:r>
            <a:r>
              <a:rPr lang="en-US" sz="2000" b="1" dirty="0">
                <a:solidFill>
                  <a:srgbClr val="66FF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loves</a:t>
            </a:r>
            <a:r>
              <a:rPr lang="en-US" sz="2000" b="1" dirty="0">
                <a:solidFill>
                  <a:schemeClr val="bg1"/>
                </a:solidFill>
                <a:latin typeface="Arial" panose="020B0604020202020204" pitchFamily="34" charset="0"/>
                <a:cs typeface="Arial" panose="020B0604020202020204" pitchFamily="34" charset="0"/>
              </a:rPr>
              <a:t> you, because you have </a:t>
            </a:r>
            <a:r>
              <a:rPr lang="en-US" sz="2000" b="1" dirty="0">
                <a:solidFill>
                  <a:srgbClr val="66FF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loved</a:t>
            </a:r>
            <a:r>
              <a:rPr lang="en-US" sz="2000" b="1" dirty="0">
                <a:solidFill>
                  <a:schemeClr val="bg1"/>
                </a:solidFill>
                <a:latin typeface="Arial" panose="020B0604020202020204" pitchFamily="34" charset="0"/>
                <a:cs typeface="Arial" panose="020B0604020202020204" pitchFamily="34" charset="0"/>
              </a:rPr>
              <a:t> Me and have believed that I came forth from the Father. </a:t>
            </a:r>
          </a:p>
        </p:txBody>
      </p:sp>
      <p:sp>
        <p:nvSpPr>
          <p:cNvPr id="18" name="Rectangle 17"/>
          <p:cNvSpPr>
            <a:spLocks noChangeArrowheads="1"/>
          </p:cNvSpPr>
          <p:nvPr/>
        </p:nvSpPr>
        <p:spPr bwMode="auto">
          <a:xfrm>
            <a:off x="4558509" y="4685796"/>
            <a:ext cx="473905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3</a:t>
            </a:r>
            <a:r>
              <a:rPr lang="en-US" sz="2000" b="1" baseline="30000" dirty="0">
                <a:latin typeface="Arial" panose="020B0604020202020204" pitchFamily="34" charset="0"/>
                <a:cs typeface="Arial" panose="020B0604020202020204" pitchFamily="34" charset="0"/>
              </a:rPr>
              <a:t>rd</a:t>
            </a:r>
            <a:r>
              <a:rPr lang="en-US" sz="2000" b="1" dirty="0">
                <a:latin typeface="Arial" panose="020B0604020202020204" pitchFamily="34" charset="0"/>
                <a:cs typeface="Arial" panose="020B0604020202020204" pitchFamily="34" charset="0"/>
              </a:rPr>
              <a:t> time: Do you really have the warm, personal and abiding affection for Me that you claim?</a:t>
            </a:r>
          </a:p>
        </p:txBody>
      </p:sp>
      <p:sp>
        <p:nvSpPr>
          <p:cNvPr id="19" name="Rectangle 18"/>
          <p:cNvSpPr>
            <a:spLocks noChangeArrowheads="1"/>
          </p:cNvSpPr>
          <p:nvPr/>
        </p:nvSpPr>
        <p:spPr bwMode="auto">
          <a:xfrm>
            <a:off x="4571999" y="5701459"/>
            <a:ext cx="457200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Jesus is charging Peter to care for the young (lambs), old (sheep) &amp; Shepherd the flock  </a:t>
            </a:r>
          </a:p>
        </p:txBody>
      </p:sp>
      <p:sp>
        <p:nvSpPr>
          <p:cNvPr id="20" name="Rectangle 19"/>
          <p:cNvSpPr/>
          <p:nvPr/>
        </p:nvSpPr>
        <p:spPr>
          <a:xfrm>
            <a:off x="4576094" y="1545846"/>
            <a:ext cx="4562602" cy="3150209"/>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1 Peter 5:1 (NASB95) </a:t>
            </a:r>
          </a:p>
          <a:p>
            <a:r>
              <a:rPr lang="en-US" sz="2000" b="1" baseline="30000" dirty="0">
                <a:solidFill>
                  <a:schemeClr val="bg1"/>
                </a:solidFill>
                <a:latin typeface="Arial" panose="020B0604020202020204" pitchFamily="34" charset="0"/>
                <a:cs typeface="Arial" panose="020B0604020202020204" pitchFamily="34" charset="0"/>
              </a:rPr>
              <a:t>1</a:t>
            </a:r>
            <a:r>
              <a:rPr lang="en-US" sz="2000" b="1" dirty="0">
                <a:solidFill>
                  <a:schemeClr val="bg1"/>
                </a:solidFill>
                <a:latin typeface="Arial" panose="020B0604020202020204" pitchFamily="34" charset="0"/>
                <a:cs typeface="Arial" panose="020B0604020202020204" pitchFamily="34" charset="0"/>
              </a:rPr>
              <a:t> Therefore, I exhort the elders among you, </a:t>
            </a:r>
            <a:r>
              <a:rPr lang="en-US" sz="2000" b="1" u="sng" dirty="0">
                <a:solidFill>
                  <a:schemeClr val="bg1"/>
                </a:solidFill>
                <a:latin typeface="Arial" panose="020B0604020202020204" pitchFamily="34" charset="0"/>
                <a:cs typeface="Arial" panose="020B0604020202020204" pitchFamily="34" charset="0"/>
              </a:rPr>
              <a:t>as </a:t>
            </a:r>
            <a:r>
              <a:rPr lang="en-US" sz="2000" b="1" i="1" u="sng" dirty="0">
                <a:solidFill>
                  <a:schemeClr val="bg1"/>
                </a:solidFill>
                <a:latin typeface="Arial" panose="020B0604020202020204" pitchFamily="34" charset="0"/>
                <a:cs typeface="Arial" panose="020B0604020202020204" pitchFamily="34" charset="0"/>
              </a:rPr>
              <a:t>your</a:t>
            </a:r>
            <a:r>
              <a:rPr lang="en-US" sz="2000" b="1" u="sng" dirty="0">
                <a:solidFill>
                  <a:schemeClr val="bg1"/>
                </a:solidFill>
                <a:latin typeface="Arial" panose="020B0604020202020204" pitchFamily="34" charset="0"/>
                <a:cs typeface="Arial" panose="020B0604020202020204" pitchFamily="34" charset="0"/>
              </a:rPr>
              <a:t> fellow elder</a:t>
            </a:r>
            <a:r>
              <a:rPr lang="en-US" sz="2000" b="1" dirty="0">
                <a:solidFill>
                  <a:schemeClr val="bg1"/>
                </a:solidFill>
                <a:latin typeface="Arial" panose="020B0604020202020204" pitchFamily="34" charset="0"/>
                <a:cs typeface="Arial" panose="020B0604020202020204" pitchFamily="34" charset="0"/>
              </a:rPr>
              <a:t> and witness of the sufferings of Christ, and a partaker also of the glory that is to be revealed, </a:t>
            </a:r>
          </a:p>
        </p:txBody>
      </p:sp>
    </p:spTree>
    <p:extLst>
      <p:ext uri="{BB962C8B-B14F-4D97-AF65-F5344CB8AC3E}">
        <p14:creationId xmlns:p14="http://schemas.microsoft.com/office/powerpoint/2010/main" val="40956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xit" presetSubtype="0" fill="hold" grpId="1" nodeType="with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xit" presetSubtype="0" fill="hold" grpId="1" nodeType="with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xit" presetSubtype="0" fill="hold" grpId="1" nodeType="withEffect">
                                  <p:stCondLst>
                                    <p:cond delay="0"/>
                                  </p:stCondLst>
                                  <p:childTnLst>
                                    <p:animEffect transition="out" filter="fade">
                                      <p:cBhvr>
                                        <p:cTn id="52" dur="500"/>
                                        <p:tgtEl>
                                          <p:spTgt spid="17"/>
                                        </p:tgtEl>
                                      </p:cBhvr>
                                    </p:animEffect>
                                    <p:set>
                                      <p:cBhvr>
                                        <p:cTn id="53" dur="1" fill="hold">
                                          <p:stCondLst>
                                            <p:cond delay="499"/>
                                          </p:stCondLst>
                                        </p:cTn>
                                        <p:tgtEl>
                                          <p:spTgt spid="1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20"/>
                                        </p:tgtEl>
                                      </p:cBhvr>
                                    </p:animEffect>
                                    <p:set>
                                      <p:cBhvr>
                                        <p:cTn id="68"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1" grpId="1" animBg="1"/>
      <p:bldP spid="12" grpId="0"/>
      <p:bldP spid="13" grpId="0"/>
      <p:bldP spid="14" grpId="0" animBg="1"/>
      <p:bldP spid="14" grpId="1" animBg="1"/>
      <p:bldP spid="15" grpId="0" animBg="1"/>
      <p:bldP spid="15" grpId="1" animBg="1"/>
      <p:bldP spid="16" grpId="0"/>
      <p:bldP spid="17" grpId="0" animBg="1"/>
      <p:bldP spid="17" grpId="1" animBg="1"/>
      <p:bldP spid="18" grpId="0"/>
      <p:bldP spid="19" grpId="0"/>
      <p:bldP spid="20" grpId="0" animBg="1"/>
      <p:bldP spid="20"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p:cNvCxnSpPr/>
          <p:nvPr/>
        </p:nvCxnSpPr>
        <p:spPr>
          <a:xfrm>
            <a:off x="4572000" y="1535587"/>
            <a:ext cx="0" cy="5322413"/>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8799" y="-107322"/>
            <a:ext cx="4636471" cy="7100405"/>
          </a:xfrm>
          <a:prstGeom prst="rect">
            <a:avLst/>
          </a:prstGeom>
        </p:spPr>
        <p:txBody>
          <a:bodyPr wrap="square">
            <a:spAutoFit/>
          </a:bodyPr>
          <a:lstStyle/>
          <a:p>
            <a:pPr>
              <a:lnSpc>
                <a:spcPct val="115000"/>
              </a:lnSpc>
              <a:spcAft>
                <a:spcPts val="1000"/>
              </a:spcAft>
            </a:pPr>
            <a:r>
              <a:rPr lang="en-US" sz="2200" b="1" dirty="0">
                <a:latin typeface="Arial" panose="020B0604020202020204" pitchFamily="34" charset="0"/>
                <a:cs typeface="Arial" panose="020B0604020202020204" pitchFamily="34" charset="0"/>
              </a:rPr>
              <a:t>John 21:15-17 (NASB95) </a:t>
            </a:r>
            <a:br>
              <a:rPr lang="en-US" sz="2200" b="1" dirty="0">
                <a:latin typeface="Arial" panose="020B0604020202020204" pitchFamily="34" charset="0"/>
                <a:cs typeface="Arial" panose="020B0604020202020204" pitchFamily="34" charset="0"/>
              </a:rPr>
            </a:br>
            <a:r>
              <a:rPr lang="en-US" sz="2200" b="1" baseline="30000" dirty="0">
                <a:latin typeface="Arial" panose="020B0604020202020204" pitchFamily="34" charset="0"/>
                <a:cs typeface="Arial" panose="020B0604020202020204" pitchFamily="34" charset="0"/>
              </a:rPr>
              <a:t>15</a:t>
            </a:r>
            <a:r>
              <a:rPr lang="en-US" sz="2200" b="1" dirty="0">
                <a:latin typeface="Arial" panose="020B0604020202020204" pitchFamily="34" charset="0"/>
                <a:cs typeface="Arial" panose="020B0604020202020204" pitchFamily="34" charset="0"/>
              </a:rPr>
              <a:t> So when they had finished breakfast, Jesus said to Simon Peter, “Simon, </a:t>
            </a:r>
            <a:r>
              <a:rPr lang="en-US" sz="2200" b="1" i="1" dirty="0">
                <a:latin typeface="Arial" panose="020B0604020202020204" pitchFamily="34" charset="0"/>
                <a:cs typeface="Arial" panose="020B0604020202020204" pitchFamily="34" charset="0"/>
              </a:rPr>
              <a:t>son</a:t>
            </a:r>
            <a:r>
              <a:rPr lang="en-US" sz="2200" b="1" dirty="0">
                <a:latin typeface="Arial" panose="020B0604020202020204" pitchFamily="34" charset="0"/>
                <a:cs typeface="Arial" panose="020B0604020202020204" pitchFamily="34" charset="0"/>
              </a:rPr>
              <a:t> of John, do you </a:t>
            </a:r>
            <a:r>
              <a:rPr lang="en-US" sz="2200" b="1" u="sng" dirty="0">
                <a:solidFill>
                  <a:srgbClr val="FFFF00"/>
                </a:solidFill>
                <a:latin typeface="Arial" panose="020B0604020202020204" pitchFamily="34" charset="0"/>
                <a:cs typeface="Arial" panose="020B0604020202020204" pitchFamily="34" charset="0"/>
              </a:rPr>
              <a:t>love</a:t>
            </a:r>
            <a:r>
              <a:rPr lang="en-US" sz="2200" b="1" dirty="0">
                <a:latin typeface="Arial" panose="020B0604020202020204" pitchFamily="34" charset="0"/>
                <a:cs typeface="Arial" panose="020B0604020202020204" pitchFamily="34" charset="0"/>
              </a:rPr>
              <a:t> Me more than these?” He said to Him, “Yes, Lord; You know that I </a:t>
            </a:r>
            <a:r>
              <a:rPr lang="en-US" sz="2200" b="1" u="sng" dirty="0">
                <a:solidFill>
                  <a:srgbClr val="66FF66"/>
                </a:solidFill>
                <a:latin typeface="Arial" panose="020B0604020202020204" pitchFamily="34" charset="0"/>
                <a:cs typeface="Arial" panose="020B0604020202020204" pitchFamily="34" charset="0"/>
              </a:rPr>
              <a:t>love</a:t>
            </a:r>
            <a:r>
              <a:rPr lang="en-US" sz="2200" b="1" dirty="0">
                <a:latin typeface="Arial" panose="020B0604020202020204" pitchFamily="34" charset="0"/>
                <a:cs typeface="Arial" panose="020B0604020202020204" pitchFamily="34" charset="0"/>
              </a:rPr>
              <a:t> You.” He said to him, “Tend My lambs.” </a:t>
            </a:r>
            <a:r>
              <a:rPr lang="en-US" sz="2200" b="1" baseline="30000" dirty="0">
                <a:latin typeface="Arial" panose="020B0604020202020204" pitchFamily="34" charset="0"/>
                <a:cs typeface="Arial" panose="020B0604020202020204" pitchFamily="34" charset="0"/>
              </a:rPr>
              <a:t>16</a:t>
            </a:r>
            <a:r>
              <a:rPr lang="en-US" sz="2200" b="1" dirty="0">
                <a:latin typeface="Arial" panose="020B0604020202020204" pitchFamily="34" charset="0"/>
                <a:cs typeface="Arial" panose="020B0604020202020204" pitchFamily="34" charset="0"/>
              </a:rPr>
              <a:t> He said to him again a second time, “Simon, </a:t>
            </a:r>
            <a:r>
              <a:rPr lang="en-US" sz="2200" b="1" i="1" dirty="0">
                <a:latin typeface="Arial" panose="020B0604020202020204" pitchFamily="34" charset="0"/>
                <a:cs typeface="Arial" panose="020B0604020202020204" pitchFamily="34" charset="0"/>
              </a:rPr>
              <a:t>son</a:t>
            </a:r>
            <a:r>
              <a:rPr lang="en-US" sz="2200" b="1" dirty="0">
                <a:latin typeface="Arial" panose="020B0604020202020204" pitchFamily="34" charset="0"/>
                <a:cs typeface="Arial" panose="020B0604020202020204" pitchFamily="34" charset="0"/>
              </a:rPr>
              <a:t> of John, do you </a:t>
            </a:r>
            <a:r>
              <a:rPr lang="en-US" sz="2200" b="1" u="sng" dirty="0">
                <a:solidFill>
                  <a:srgbClr val="FFFF00"/>
                </a:solidFill>
                <a:latin typeface="Arial" panose="020B0604020202020204" pitchFamily="34" charset="0"/>
                <a:cs typeface="Arial" panose="020B0604020202020204" pitchFamily="34" charset="0"/>
              </a:rPr>
              <a:t>love</a:t>
            </a:r>
            <a:r>
              <a:rPr lang="en-US" sz="2200" b="1" dirty="0">
                <a:latin typeface="Arial" panose="020B0604020202020204" pitchFamily="34" charset="0"/>
                <a:cs typeface="Arial" panose="020B0604020202020204" pitchFamily="34" charset="0"/>
              </a:rPr>
              <a:t> Me?” He said to Him, “Yes, Lord; You know that I </a:t>
            </a:r>
            <a:r>
              <a:rPr lang="en-US" sz="2200" b="1" u="sng" dirty="0">
                <a:solidFill>
                  <a:srgbClr val="66FF66"/>
                </a:solidFill>
                <a:latin typeface="Arial" panose="020B0604020202020204" pitchFamily="34" charset="0"/>
                <a:cs typeface="Arial" panose="020B0604020202020204" pitchFamily="34" charset="0"/>
              </a:rPr>
              <a:t>love</a:t>
            </a:r>
            <a:r>
              <a:rPr lang="en-US" sz="2200" b="1" dirty="0">
                <a:latin typeface="Arial" panose="020B0604020202020204" pitchFamily="34" charset="0"/>
                <a:cs typeface="Arial" panose="020B0604020202020204" pitchFamily="34" charset="0"/>
              </a:rPr>
              <a:t> You.” He said to him, “Shepherd My sheep.” </a:t>
            </a:r>
            <a:r>
              <a:rPr lang="en-US" sz="2200" b="1" baseline="30000" dirty="0">
                <a:latin typeface="Arial" panose="020B0604020202020204" pitchFamily="34" charset="0"/>
                <a:cs typeface="Arial" panose="020B0604020202020204" pitchFamily="34" charset="0"/>
              </a:rPr>
              <a:t>17</a:t>
            </a:r>
            <a:r>
              <a:rPr lang="en-US" sz="2200" b="1" dirty="0">
                <a:latin typeface="Arial" panose="020B0604020202020204" pitchFamily="34" charset="0"/>
                <a:cs typeface="Arial" panose="020B0604020202020204" pitchFamily="34" charset="0"/>
              </a:rPr>
              <a:t> He said to him the third time, “Simon, </a:t>
            </a:r>
            <a:r>
              <a:rPr lang="en-US" sz="2200" b="1" i="1" dirty="0">
                <a:latin typeface="Arial" panose="020B0604020202020204" pitchFamily="34" charset="0"/>
                <a:cs typeface="Arial" panose="020B0604020202020204" pitchFamily="34" charset="0"/>
              </a:rPr>
              <a:t>son</a:t>
            </a:r>
            <a:r>
              <a:rPr lang="en-US" sz="2200" b="1" dirty="0">
                <a:latin typeface="Arial" panose="020B0604020202020204" pitchFamily="34" charset="0"/>
                <a:cs typeface="Arial" panose="020B0604020202020204" pitchFamily="34" charset="0"/>
              </a:rPr>
              <a:t> of John, do you </a:t>
            </a:r>
            <a:r>
              <a:rPr lang="en-US" sz="2200" b="1" u="sng" dirty="0">
                <a:solidFill>
                  <a:srgbClr val="66FF66"/>
                </a:solidFill>
                <a:latin typeface="Arial" panose="020B0604020202020204" pitchFamily="34" charset="0"/>
                <a:cs typeface="Arial" panose="020B0604020202020204" pitchFamily="34" charset="0"/>
              </a:rPr>
              <a:t>love</a:t>
            </a:r>
            <a:r>
              <a:rPr lang="en-US" sz="2200" b="1" dirty="0">
                <a:latin typeface="Arial" panose="020B0604020202020204" pitchFamily="34" charset="0"/>
                <a:cs typeface="Arial" panose="020B0604020202020204" pitchFamily="34" charset="0"/>
              </a:rPr>
              <a:t> Me?” Peter was grieved because He said to him the third time, “Do you </a:t>
            </a:r>
            <a:r>
              <a:rPr lang="en-US" sz="2200" b="1" u="sng" dirty="0">
                <a:solidFill>
                  <a:srgbClr val="66FF66"/>
                </a:solidFill>
                <a:latin typeface="Arial" panose="020B0604020202020204" pitchFamily="34" charset="0"/>
                <a:cs typeface="Arial" panose="020B0604020202020204" pitchFamily="34" charset="0"/>
              </a:rPr>
              <a:t>love</a:t>
            </a:r>
            <a:r>
              <a:rPr lang="en-US" sz="2200" b="1" dirty="0">
                <a:latin typeface="Arial" panose="020B0604020202020204" pitchFamily="34" charset="0"/>
                <a:cs typeface="Arial" panose="020B0604020202020204" pitchFamily="34" charset="0"/>
              </a:rPr>
              <a:t> Me?”</a:t>
            </a:r>
            <a:endParaRPr lang="en-US" sz="2200" b="1" dirty="0">
              <a:effectLst/>
              <a:latin typeface="Arial" panose="020B0604020202020204" pitchFamily="34" charset="0"/>
              <a:cs typeface="Arial" panose="020B0604020202020204" pitchFamily="34" charset="0"/>
            </a:endParaRPr>
          </a:p>
        </p:txBody>
      </p:sp>
      <p:sp>
        <p:nvSpPr>
          <p:cNvPr id="4" name="Rectangle 3"/>
          <p:cNvSpPr/>
          <p:nvPr/>
        </p:nvSpPr>
        <p:spPr>
          <a:xfrm>
            <a:off x="4645270" y="-80946"/>
            <a:ext cx="4404945" cy="1649682"/>
          </a:xfrm>
          <a:prstGeom prst="rect">
            <a:avLst/>
          </a:prstGeom>
        </p:spPr>
        <p:txBody>
          <a:bodyPr wrap="square">
            <a:spAutoFit/>
          </a:bodyPr>
          <a:lstStyle/>
          <a:p>
            <a:pPr>
              <a:lnSpc>
                <a:spcPct val="115000"/>
              </a:lnSpc>
              <a:spcAft>
                <a:spcPts val="1000"/>
              </a:spcAft>
            </a:pPr>
            <a:r>
              <a:rPr lang="en-US" sz="2200" b="1" dirty="0">
                <a:latin typeface="Arial" panose="020B0604020202020204" pitchFamily="34" charset="0"/>
                <a:cs typeface="Arial" panose="020B0604020202020204" pitchFamily="34" charset="0"/>
              </a:rPr>
              <a:t>And he said to Him, “Lord, You know all things; You know that I </a:t>
            </a:r>
            <a:r>
              <a:rPr lang="en-US" sz="2200" b="1" u="sng" dirty="0">
                <a:solidFill>
                  <a:srgbClr val="66FF66"/>
                </a:solidFill>
                <a:latin typeface="Arial" panose="020B0604020202020204" pitchFamily="34" charset="0"/>
                <a:cs typeface="Arial" panose="020B0604020202020204" pitchFamily="34" charset="0"/>
              </a:rPr>
              <a:t>love</a:t>
            </a:r>
            <a:r>
              <a:rPr lang="en-US" sz="2200" b="1" dirty="0">
                <a:latin typeface="Arial" panose="020B0604020202020204" pitchFamily="34" charset="0"/>
                <a:cs typeface="Arial" panose="020B0604020202020204" pitchFamily="34" charset="0"/>
              </a:rPr>
              <a:t> You.” Jesus said to him, “Tend My sheep. </a:t>
            </a:r>
            <a:endParaRPr lang="en-US" sz="2200" b="1" dirty="0">
              <a:effectLst/>
              <a:latin typeface="Arial" panose="020B0604020202020204" pitchFamily="34" charset="0"/>
              <a:cs typeface="Arial" panose="020B0604020202020204" pitchFamily="34" charset="0"/>
            </a:endParaRPr>
          </a:p>
        </p:txBody>
      </p:sp>
      <p:cxnSp>
        <p:nvCxnSpPr>
          <p:cNvPr id="7" name="Straight Connector 6"/>
          <p:cNvCxnSpPr/>
          <p:nvPr/>
        </p:nvCxnSpPr>
        <p:spPr>
          <a:xfrm>
            <a:off x="4572000" y="1535587"/>
            <a:ext cx="4572000" cy="0"/>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noChangeArrowheads="1"/>
          </p:cNvSpPr>
          <p:nvPr/>
        </p:nvSpPr>
        <p:spPr bwMode="auto">
          <a:xfrm>
            <a:off x="4571999" y="1535586"/>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Peter gives us hope … he made mistakes and rose above them</a:t>
            </a:r>
          </a:p>
        </p:txBody>
      </p:sp>
      <p:sp>
        <p:nvSpPr>
          <p:cNvPr id="21" name="Rectangle 20"/>
          <p:cNvSpPr/>
          <p:nvPr/>
        </p:nvSpPr>
        <p:spPr>
          <a:xfrm>
            <a:off x="4581405" y="5292969"/>
            <a:ext cx="4562602" cy="1565031"/>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Galatians 2:11 (NASB95) </a:t>
            </a:r>
          </a:p>
          <a:p>
            <a:r>
              <a:rPr lang="en-US" sz="2000" b="1" baseline="30000" dirty="0">
                <a:solidFill>
                  <a:schemeClr val="bg1"/>
                </a:solidFill>
                <a:latin typeface="Arial" panose="020B0604020202020204" pitchFamily="34" charset="0"/>
                <a:cs typeface="Arial" panose="020B0604020202020204" pitchFamily="34" charset="0"/>
              </a:rPr>
              <a:t>11</a:t>
            </a:r>
            <a:r>
              <a:rPr lang="en-US" sz="2000" b="1" dirty="0">
                <a:solidFill>
                  <a:schemeClr val="bg1"/>
                </a:solidFill>
                <a:latin typeface="Arial" panose="020B0604020202020204" pitchFamily="34" charset="0"/>
                <a:cs typeface="Arial" panose="020B0604020202020204" pitchFamily="34" charset="0"/>
              </a:rPr>
              <a:t> But when Cephas came to Antioch, I opposed him to his face, because he stood condemned. </a:t>
            </a:r>
          </a:p>
        </p:txBody>
      </p:sp>
      <p:sp>
        <p:nvSpPr>
          <p:cNvPr id="22" name="Rectangle 21"/>
          <p:cNvSpPr/>
          <p:nvPr/>
        </p:nvSpPr>
        <p:spPr>
          <a:xfrm>
            <a:off x="4581405" y="5292969"/>
            <a:ext cx="4562602" cy="1565031"/>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1 John 1:9 (NASB95) </a:t>
            </a:r>
          </a:p>
          <a:p>
            <a:r>
              <a:rPr lang="en-US" sz="2000" b="1" baseline="30000" dirty="0">
                <a:solidFill>
                  <a:schemeClr val="bg1"/>
                </a:solidFill>
                <a:latin typeface="Arial" panose="020B0604020202020204" pitchFamily="34" charset="0"/>
                <a:cs typeface="Arial" panose="020B0604020202020204" pitchFamily="34" charset="0"/>
              </a:rPr>
              <a:t>9</a:t>
            </a:r>
            <a:r>
              <a:rPr lang="en-US" sz="2000" b="1" dirty="0">
                <a:solidFill>
                  <a:schemeClr val="bg1"/>
                </a:solidFill>
                <a:latin typeface="Arial" panose="020B0604020202020204" pitchFamily="34" charset="0"/>
                <a:cs typeface="Arial" panose="020B0604020202020204" pitchFamily="34" charset="0"/>
              </a:rPr>
              <a:t> If we confess our sins, He is faithful and righteous to forgive us our sins and to cleanse us from all unrighteousness. </a:t>
            </a:r>
          </a:p>
        </p:txBody>
      </p:sp>
      <p:sp>
        <p:nvSpPr>
          <p:cNvPr id="23" name="Rectangle 22"/>
          <p:cNvSpPr>
            <a:spLocks noChangeArrowheads="1"/>
          </p:cNvSpPr>
          <p:nvPr/>
        </p:nvSpPr>
        <p:spPr bwMode="auto">
          <a:xfrm>
            <a:off x="4581405" y="2243472"/>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The Lord will do the same for us if we truly love Him</a:t>
            </a:r>
          </a:p>
        </p:txBody>
      </p:sp>
      <p:sp>
        <p:nvSpPr>
          <p:cNvPr id="25" name="Rectangle 24"/>
          <p:cNvSpPr>
            <a:spLocks noChangeArrowheads="1"/>
          </p:cNvSpPr>
          <p:nvPr/>
        </p:nvSpPr>
        <p:spPr bwMode="auto">
          <a:xfrm>
            <a:off x="4572007" y="2951358"/>
            <a:ext cx="46364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Who or what is He referring to when he says </a:t>
            </a:r>
            <a:r>
              <a:rPr lang="en-US" sz="2000" b="1" i="1" dirty="0">
                <a:latin typeface="Arial" panose="020B0604020202020204" pitchFamily="34" charset="0"/>
                <a:cs typeface="Arial" panose="020B0604020202020204" pitchFamily="34" charset="0"/>
              </a:rPr>
              <a:t>“more than these?”</a:t>
            </a:r>
            <a:br>
              <a:rPr lang="en-US" sz="2000" b="1" i="1" dirty="0">
                <a:latin typeface="Arial" panose="020B0604020202020204" pitchFamily="34" charset="0"/>
                <a:cs typeface="Arial" panose="020B0604020202020204" pitchFamily="34" charset="0"/>
              </a:rPr>
            </a:br>
            <a:r>
              <a:rPr lang="en-US" sz="2000" b="1" i="1"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 - other Apostles???</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 fishing trade, livelihood???</a:t>
            </a:r>
          </a:p>
        </p:txBody>
      </p:sp>
      <p:sp>
        <p:nvSpPr>
          <p:cNvPr id="26" name="Rectangle 25"/>
          <p:cNvSpPr>
            <a:spLocks noChangeArrowheads="1"/>
          </p:cNvSpPr>
          <p:nvPr/>
        </p:nvSpPr>
        <p:spPr bwMode="auto">
          <a:xfrm>
            <a:off x="4924305" y="3874287"/>
            <a:ext cx="43691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br>
              <a:rPr lang="en-US" sz="2000" b="1" i="1" dirty="0">
                <a:latin typeface="Arial" panose="020B0604020202020204" pitchFamily="34" charset="0"/>
                <a:cs typeface="Arial" panose="020B0604020202020204" pitchFamily="34" charset="0"/>
              </a:rPr>
            </a:br>
            <a:r>
              <a:rPr lang="en-US" sz="2000" b="1" i="1"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 - Unknown … I think the point is: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do you love Me more than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anything or anyone!</a:t>
            </a:r>
          </a:p>
        </p:txBody>
      </p:sp>
      <p:sp>
        <p:nvSpPr>
          <p:cNvPr id="27" name="Rectangle 26"/>
          <p:cNvSpPr/>
          <p:nvPr/>
        </p:nvSpPr>
        <p:spPr>
          <a:xfrm>
            <a:off x="4584729" y="5292968"/>
            <a:ext cx="4562602" cy="1565031"/>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Matthew 22:37 (NASB95) </a:t>
            </a:r>
          </a:p>
          <a:p>
            <a:r>
              <a:rPr lang="en-US" sz="2000" b="1" baseline="30000" dirty="0">
                <a:solidFill>
                  <a:schemeClr val="bg1"/>
                </a:solidFill>
                <a:latin typeface="Arial" panose="020B0604020202020204" pitchFamily="34" charset="0"/>
                <a:cs typeface="Arial" panose="020B0604020202020204" pitchFamily="34" charset="0"/>
              </a:rPr>
              <a:t>37</a:t>
            </a:r>
            <a:r>
              <a:rPr lang="en-US" sz="2000" b="1" dirty="0">
                <a:solidFill>
                  <a:schemeClr val="bg1"/>
                </a:solidFill>
                <a:latin typeface="Arial" panose="020B0604020202020204" pitchFamily="34" charset="0"/>
                <a:cs typeface="Arial" panose="020B0604020202020204" pitchFamily="34" charset="0"/>
              </a:rPr>
              <a:t> And He said to him, “ ‘</a:t>
            </a:r>
            <a:r>
              <a:rPr lang="en-US" sz="2000" b="1" cap="small" dirty="0">
                <a:solidFill>
                  <a:schemeClr val="bg1"/>
                </a:solidFill>
                <a:latin typeface="Arial" panose="020B0604020202020204" pitchFamily="34" charset="0"/>
                <a:cs typeface="Arial" panose="020B0604020202020204" pitchFamily="34" charset="0"/>
              </a:rPr>
              <a:t>You shall love the Lord your God with all your heart</a:t>
            </a:r>
            <a:r>
              <a:rPr lang="en-US" sz="2000" b="1" dirty="0">
                <a:solidFill>
                  <a:schemeClr val="bg1"/>
                </a:solidFill>
                <a:latin typeface="Arial" panose="020B0604020202020204" pitchFamily="34" charset="0"/>
                <a:cs typeface="Arial" panose="020B0604020202020204" pitchFamily="34" charset="0"/>
              </a:rPr>
              <a:t>, </a:t>
            </a:r>
            <a:r>
              <a:rPr lang="en-US" sz="2000" b="1" cap="small" dirty="0">
                <a:solidFill>
                  <a:schemeClr val="bg1"/>
                </a:solidFill>
                <a:latin typeface="Arial" panose="020B0604020202020204" pitchFamily="34" charset="0"/>
                <a:cs typeface="Arial" panose="020B0604020202020204" pitchFamily="34" charset="0"/>
              </a:rPr>
              <a:t>and with all your soul</a:t>
            </a:r>
            <a:r>
              <a:rPr lang="en-US" sz="2000" b="1" dirty="0">
                <a:solidFill>
                  <a:schemeClr val="bg1"/>
                </a:solidFill>
                <a:latin typeface="Arial" panose="020B0604020202020204" pitchFamily="34" charset="0"/>
                <a:cs typeface="Arial" panose="020B0604020202020204" pitchFamily="34" charset="0"/>
              </a:rPr>
              <a:t>, </a:t>
            </a:r>
            <a:r>
              <a:rPr lang="en-US" sz="2000" b="1" cap="small" dirty="0">
                <a:solidFill>
                  <a:schemeClr val="bg1"/>
                </a:solidFill>
                <a:latin typeface="Arial" panose="020B0604020202020204" pitchFamily="34" charset="0"/>
                <a:cs typeface="Arial" panose="020B0604020202020204" pitchFamily="34" charset="0"/>
              </a:rPr>
              <a:t>and with all your mind</a:t>
            </a:r>
            <a:r>
              <a:rPr lang="en-US" sz="2000" b="1" dirty="0">
                <a:solidFill>
                  <a:schemeClr val="bg1"/>
                </a:solidFill>
                <a:latin typeface="Arial" panose="020B0604020202020204" pitchFamily="34" charset="0"/>
                <a:cs typeface="Arial" panose="020B0604020202020204" pitchFamily="34" charset="0"/>
              </a:rPr>
              <a:t>.’ </a:t>
            </a:r>
          </a:p>
        </p:txBody>
      </p:sp>
      <p:sp>
        <p:nvSpPr>
          <p:cNvPr id="28" name="Rectangle 27"/>
          <p:cNvSpPr/>
          <p:nvPr/>
        </p:nvSpPr>
        <p:spPr>
          <a:xfrm>
            <a:off x="4571999" y="5292969"/>
            <a:ext cx="4562602" cy="1565031"/>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Matthew 10:37 (NASB95) </a:t>
            </a:r>
          </a:p>
          <a:p>
            <a:r>
              <a:rPr lang="en-US" sz="2000" b="1" baseline="30000" dirty="0">
                <a:solidFill>
                  <a:schemeClr val="bg1"/>
                </a:solidFill>
                <a:latin typeface="Arial" panose="020B0604020202020204" pitchFamily="34" charset="0"/>
                <a:cs typeface="Arial" panose="020B0604020202020204" pitchFamily="34" charset="0"/>
              </a:rPr>
              <a:t>37</a:t>
            </a:r>
            <a:r>
              <a:rPr lang="en-US" sz="2000" b="1" dirty="0">
                <a:solidFill>
                  <a:schemeClr val="bg1"/>
                </a:solidFill>
                <a:latin typeface="Arial" panose="020B0604020202020204" pitchFamily="34" charset="0"/>
                <a:cs typeface="Arial" panose="020B0604020202020204" pitchFamily="34" charset="0"/>
              </a:rPr>
              <a:t> “He who loves father or mother more than Me is not worthy of Me; and he who loves son or daughter more than Me is not worthy of Me. </a:t>
            </a:r>
          </a:p>
        </p:txBody>
      </p:sp>
    </p:spTree>
    <p:extLst>
      <p:ext uri="{BB962C8B-B14F-4D97-AF65-F5344CB8AC3E}">
        <p14:creationId xmlns:p14="http://schemas.microsoft.com/office/powerpoint/2010/main" val="8017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22"/>
                                        </p:tgtEl>
                                      </p:cBhvr>
                                    </p:animEffect>
                                    <p:set>
                                      <p:cBhvr>
                                        <p:cTn id="26" dur="1" fill="hold">
                                          <p:stCondLst>
                                            <p:cond delay="499"/>
                                          </p:stCondLst>
                                        </p:cTn>
                                        <p:tgtEl>
                                          <p:spTgt spid="22"/>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7"/>
                                        </p:tgtEl>
                                      </p:cBhvr>
                                    </p:animEffect>
                                    <p:set>
                                      <p:cBhvr>
                                        <p:cTn id="42" dur="1" fill="hold">
                                          <p:stCondLst>
                                            <p:cond delay="499"/>
                                          </p:stCondLst>
                                        </p:cTn>
                                        <p:tgtEl>
                                          <p:spTgt spid="27"/>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animBg="1"/>
      <p:bldP spid="21" grpId="1" animBg="1"/>
      <p:bldP spid="22" grpId="0" animBg="1"/>
      <p:bldP spid="22" grpId="1" animBg="1"/>
      <p:bldP spid="23" grpId="0"/>
      <p:bldP spid="25" grpId="0"/>
      <p:bldP spid="26" grpId="0"/>
      <p:bldP spid="27" grpId="0" animBg="1"/>
      <p:bldP spid="27" grpId="1" animBg="1"/>
      <p:bldP spid="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p:cNvCxnSpPr/>
          <p:nvPr/>
        </p:nvCxnSpPr>
        <p:spPr>
          <a:xfrm>
            <a:off x="4572000" y="0"/>
            <a:ext cx="0" cy="6858000"/>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67055" y="174022"/>
            <a:ext cx="4404945" cy="5543056"/>
          </a:xfrm>
          <a:prstGeom prst="rect">
            <a:avLst/>
          </a:prstGeom>
        </p:spPr>
        <p:txBody>
          <a:bodyPr wrap="square">
            <a:spAutoFit/>
          </a:bodyPr>
          <a:lstStyle/>
          <a:p>
            <a:pPr>
              <a:lnSpc>
                <a:spcPct val="115000"/>
              </a:lnSpc>
              <a:spcAft>
                <a:spcPts val="1000"/>
              </a:spcAft>
            </a:pPr>
            <a:r>
              <a:rPr lang="en-US" sz="2200" b="1" dirty="0">
                <a:latin typeface="Arial" panose="020B0604020202020204" pitchFamily="34" charset="0"/>
                <a:cs typeface="Arial" panose="020B0604020202020204" pitchFamily="34" charset="0"/>
              </a:rPr>
              <a:t>John 21:18-19 (NASB95) </a:t>
            </a:r>
            <a:br>
              <a:rPr lang="en-US" sz="2200" b="1" dirty="0">
                <a:latin typeface="Arial" panose="020B0604020202020204" pitchFamily="34" charset="0"/>
                <a:cs typeface="Arial" panose="020B0604020202020204" pitchFamily="34" charset="0"/>
              </a:rPr>
            </a:br>
            <a:r>
              <a:rPr lang="en-US" sz="2200" b="1" baseline="30000" dirty="0">
                <a:latin typeface="Arial" panose="020B0604020202020204" pitchFamily="34" charset="0"/>
                <a:cs typeface="Arial" panose="020B0604020202020204" pitchFamily="34" charset="0"/>
              </a:rPr>
              <a:t>18</a:t>
            </a:r>
            <a:r>
              <a:rPr lang="en-US" sz="2200" b="1" dirty="0">
                <a:latin typeface="Arial" panose="020B0604020202020204" pitchFamily="34" charset="0"/>
                <a:cs typeface="Arial" panose="020B0604020202020204" pitchFamily="34" charset="0"/>
              </a:rPr>
              <a:t> “Truly, truly, I say to you, when you were younger, you used to gird yourself and walk wherever you wished; but when you grow old, you will stretch out your hands and someone else will gird you, and bring you where you do not wish to </a:t>
            </a:r>
            <a:r>
              <a:rPr lang="en-US" sz="2200" b="1" i="1" dirty="0">
                <a:latin typeface="Arial" panose="020B0604020202020204" pitchFamily="34" charset="0"/>
                <a:cs typeface="Arial" panose="020B0604020202020204" pitchFamily="34" charset="0"/>
              </a:rPr>
              <a:t>go</a:t>
            </a:r>
            <a:r>
              <a:rPr lang="en-US" sz="2200" b="1" dirty="0">
                <a:latin typeface="Arial" panose="020B0604020202020204" pitchFamily="34" charset="0"/>
                <a:cs typeface="Arial" panose="020B0604020202020204" pitchFamily="34" charset="0"/>
              </a:rPr>
              <a:t>.” </a:t>
            </a:r>
            <a:r>
              <a:rPr lang="en-US" sz="2200" b="1" baseline="30000" dirty="0">
                <a:latin typeface="Arial" panose="020B0604020202020204" pitchFamily="34" charset="0"/>
                <a:cs typeface="Arial" panose="020B0604020202020204" pitchFamily="34" charset="0"/>
              </a:rPr>
              <a:t>19</a:t>
            </a:r>
            <a:r>
              <a:rPr lang="en-US" sz="2200" b="1" dirty="0">
                <a:latin typeface="Arial" panose="020B0604020202020204" pitchFamily="34" charset="0"/>
                <a:cs typeface="Arial" panose="020B0604020202020204" pitchFamily="34" charset="0"/>
              </a:rPr>
              <a:t> Now this He said, signifying by what kind of death he would glorify God. And when He had spoken this, He said to him, “Follow Me!”</a:t>
            </a:r>
            <a:endParaRPr lang="en-US" sz="2200" b="1" dirty="0">
              <a:effectLst/>
              <a:latin typeface="Arial" panose="020B0604020202020204" pitchFamily="34" charset="0"/>
              <a:cs typeface="Arial" panose="020B0604020202020204" pitchFamily="34" charset="0"/>
            </a:endParaRPr>
          </a:p>
        </p:txBody>
      </p:sp>
      <p:sp>
        <p:nvSpPr>
          <p:cNvPr id="6" name="Rectangle 5"/>
          <p:cNvSpPr>
            <a:spLocks noChangeArrowheads="1"/>
          </p:cNvSpPr>
          <p:nvPr/>
        </p:nvSpPr>
        <p:spPr bwMode="auto">
          <a:xfrm>
            <a:off x="4572001" y="76063"/>
            <a:ext cx="4572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Some say </a:t>
            </a:r>
            <a:r>
              <a:rPr lang="en-US" sz="2000" b="1" i="1" dirty="0">
                <a:latin typeface="Arial" panose="020B0604020202020204" pitchFamily="34" charset="0"/>
                <a:cs typeface="Arial" panose="020B0604020202020204" pitchFamily="34" charset="0"/>
              </a:rPr>
              <a:t>stretch out your hands </a:t>
            </a:r>
            <a:r>
              <a:rPr lang="en-US" sz="2000" b="1" dirty="0">
                <a:latin typeface="Arial" panose="020B0604020202020204" pitchFamily="34" charset="0"/>
                <a:cs typeface="Arial" panose="020B0604020202020204" pitchFamily="34" charset="0"/>
              </a:rPr>
              <a:t>was understood in the ancient world: it widely referred to crucifixion </a:t>
            </a:r>
            <a:r>
              <a:rPr lang="en-US" sz="1600" b="1" dirty="0">
                <a:latin typeface="Arial" panose="020B0604020202020204" pitchFamily="34" charset="0"/>
                <a:cs typeface="Arial" panose="020B0604020202020204" pitchFamily="34" charset="0"/>
              </a:rPr>
              <a:t>(</a:t>
            </a:r>
            <a:r>
              <a:rPr lang="en-US" sz="1600" b="1" dirty="0" err="1">
                <a:latin typeface="Arial" panose="020B0604020202020204" pitchFamily="34" charset="0"/>
                <a:cs typeface="Arial" panose="020B0604020202020204" pitchFamily="34" charset="0"/>
              </a:rPr>
              <a:t>Haenchen</a:t>
            </a:r>
            <a:r>
              <a:rPr lang="en-US" sz="1600" b="1" dirty="0">
                <a:latin typeface="Arial" panose="020B0604020202020204" pitchFamily="34" charset="0"/>
                <a:cs typeface="Arial" panose="020B0604020202020204" pitchFamily="34" charset="0"/>
              </a:rPr>
              <a:t>, 2. 226–227).</a:t>
            </a:r>
            <a:endParaRPr lang="en-US" sz="2000" b="1" i="1" dirty="0">
              <a:latin typeface="Arial" panose="020B0604020202020204" pitchFamily="34" charset="0"/>
              <a:cs typeface="Arial" panose="020B0604020202020204" pitchFamily="34" charset="0"/>
            </a:endParaRPr>
          </a:p>
        </p:txBody>
      </p:sp>
      <p:sp>
        <p:nvSpPr>
          <p:cNvPr id="7" name="Rectangle 6"/>
          <p:cNvSpPr>
            <a:spLocks noChangeArrowheads="1"/>
          </p:cNvSpPr>
          <p:nvPr/>
        </p:nvSpPr>
        <p:spPr bwMode="auto">
          <a:xfrm>
            <a:off x="4572001" y="1399502"/>
            <a:ext cx="4572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Peter reiterates the principle of glorifying God in his teaching – when a man suffers as a Christian it brings glory to God</a:t>
            </a:r>
            <a:endParaRPr lang="en-US" sz="2000" b="1" i="1" dirty="0">
              <a:latin typeface="Arial" panose="020B0604020202020204" pitchFamily="34" charset="0"/>
              <a:cs typeface="Arial" panose="020B0604020202020204" pitchFamily="34" charset="0"/>
            </a:endParaRPr>
          </a:p>
        </p:txBody>
      </p:sp>
      <p:sp>
        <p:nvSpPr>
          <p:cNvPr id="9" name="Rectangle 8"/>
          <p:cNvSpPr/>
          <p:nvPr/>
        </p:nvSpPr>
        <p:spPr>
          <a:xfrm>
            <a:off x="4581405" y="3253154"/>
            <a:ext cx="4562602" cy="3604846"/>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1 Peter 4:14–16 (NASB95) </a:t>
            </a:r>
          </a:p>
          <a:p>
            <a:r>
              <a:rPr lang="en-US" sz="2000" b="1" baseline="30000" dirty="0">
                <a:solidFill>
                  <a:schemeClr val="bg1"/>
                </a:solidFill>
                <a:latin typeface="Arial" panose="020B0604020202020204" pitchFamily="34" charset="0"/>
                <a:cs typeface="Arial" panose="020B0604020202020204" pitchFamily="34" charset="0"/>
              </a:rPr>
              <a:t>14</a:t>
            </a:r>
            <a:r>
              <a:rPr lang="en-US" sz="2000" b="1" dirty="0">
                <a:solidFill>
                  <a:schemeClr val="bg1"/>
                </a:solidFill>
                <a:latin typeface="Arial" panose="020B0604020202020204" pitchFamily="34" charset="0"/>
                <a:cs typeface="Arial" panose="020B0604020202020204" pitchFamily="34" charset="0"/>
              </a:rPr>
              <a:t> If you are reviled for the name of Christ, you are blessed, because the Spirit of glory and of God rests on you. </a:t>
            </a:r>
            <a:r>
              <a:rPr lang="en-US" sz="2000" b="1" baseline="30000" dirty="0">
                <a:solidFill>
                  <a:schemeClr val="bg1"/>
                </a:solidFill>
                <a:latin typeface="Arial" panose="020B0604020202020204" pitchFamily="34" charset="0"/>
                <a:cs typeface="Arial" panose="020B0604020202020204" pitchFamily="34" charset="0"/>
              </a:rPr>
              <a:t>15</a:t>
            </a:r>
            <a:r>
              <a:rPr lang="en-US" sz="2000" b="1" dirty="0">
                <a:solidFill>
                  <a:schemeClr val="bg1"/>
                </a:solidFill>
                <a:latin typeface="Arial" panose="020B0604020202020204" pitchFamily="34" charset="0"/>
                <a:cs typeface="Arial" panose="020B0604020202020204" pitchFamily="34" charset="0"/>
              </a:rPr>
              <a:t> Make sure that none of you suffers as a murderer, or thief, or evildoer, or a troublesome meddler; </a:t>
            </a:r>
            <a:r>
              <a:rPr lang="en-US" sz="2000" b="1" baseline="30000" dirty="0">
                <a:solidFill>
                  <a:schemeClr val="bg1"/>
                </a:solidFill>
                <a:latin typeface="Arial" panose="020B0604020202020204" pitchFamily="34" charset="0"/>
                <a:cs typeface="Arial" panose="020B0604020202020204" pitchFamily="34" charset="0"/>
              </a:rPr>
              <a:t>16</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but if </a:t>
            </a:r>
            <a:r>
              <a:rPr lang="en-US" sz="2000" b="1" i="1" u="sng" dirty="0">
                <a:solidFill>
                  <a:schemeClr val="bg1"/>
                </a:solidFill>
                <a:latin typeface="Arial" panose="020B0604020202020204" pitchFamily="34" charset="0"/>
                <a:cs typeface="Arial" panose="020B0604020202020204" pitchFamily="34" charset="0"/>
              </a:rPr>
              <a:t>anyone suffers</a:t>
            </a:r>
            <a:r>
              <a:rPr lang="en-US" sz="2000" b="1" u="sng" dirty="0">
                <a:solidFill>
                  <a:schemeClr val="bg1"/>
                </a:solidFill>
                <a:latin typeface="Arial" panose="020B0604020202020204" pitchFamily="34" charset="0"/>
                <a:cs typeface="Arial" panose="020B0604020202020204" pitchFamily="34" charset="0"/>
              </a:rPr>
              <a:t> as a Christian, he is not to be ashamed, but is to glorify God in this name</a:t>
            </a:r>
            <a:r>
              <a:rPr lang="en-US" sz="2000" b="1" dirty="0">
                <a:solidFill>
                  <a:schemeClr val="bg1"/>
                </a:solidFill>
                <a:latin typeface="Arial" panose="020B0604020202020204" pitchFamily="34" charset="0"/>
                <a:cs typeface="Arial" panose="020B0604020202020204" pitchFamily="34" charset="0"/>
              </a:rPr>
              <a:t>. </a:t>
            </a:r>
          </a:p>
        </p:txBody>
      </p:sp>
      <p:sp>
        <p:nvSpPr>
          <p:cNvPr id="10" name="Rectangle 9"/>
          <p:cNvSpPr>
            <a:spLocks noChangeArrowheads="1"/>
          </p:cNvSpPr>
          <p:nvPr/>
        </p:nvSpPr>
        <p:spPr bwMode="auto">
          <a:xfrm>
            <a:off x="4581405" y="2705613"/>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Peter served approximately  3 decades knowing this prediction</a:t>
            </a:r>
            <a:endParaRPr lang="en-US" sz="2000" b="1" i="1" dirty="0">
              <a:latin typeface="Arial" panose="020B0604020202020204" pitchFamily="34" charset="0"/>
              <a:cs typeface="Arial" panose="020B0604020202020204" pitchFamily="34" charset="0"/>
            </a:endParaRPr>
          </a:p>
        </p:txBody>
      </p:sp>
      <p:sp>
        <p:nvSpPr>
          <p:cNvPr id="11" name="Rectangle 10"/>
          <p:cNvSpPr>
            <a:spLocks noChangeArrowheads="1"/>
          </p:cNvSpPr>
          <p:nvPr/>
        </p:nvSpPr>
        <p:spPr bwMode="auto">
          <a:xfrm>
            <a:off x="4581405" y="3413499"/>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Extra-biblical sources of information on Peter’s death are not strong</a:t>
            </a:r>
            <a:endParaRPr lang="en-US" sz="2000" b="1" i="1" dirty="0">
              <a:latin typeface="Arial" panose="020B0604020202020204" pitchFamily="34" charset="0"/>
              <a:cs typeface="Arial" panose="020B0604020202020204" pitchFamily="34" charset="0"/>
            </a:endParaRPr>
          </a:p>
        </p:txBody>
      </p:sp>
      <p:sp>
        <p:nvSpPr>
          <p:cNvPr id="12" name="Rectangle 11"/>
          <p:cNvSpPr/>
          <p:nvPr/>
        </p:nvSpPr>
        <p:spPr>
          <a:xfrm>
            <a:off x="-9405" y="0"/>
            <a:ext cx="4562602" cy="685800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Clement of Rome (</a:t>
            </a:r>
            <a:r>
              <a:rPr lang="en-US" sz="2000" b="1" i="1" dirty="0">
                <a:solidFill>
                  <a:schemeClr val="bg1"/>
                </a:solidFill>
                <a:latin typeface="Arial" panose="020B0604020202020204" pitchFamily="34" charset="0"/>
                <a:cs typeface="Arial" panose="020B0604020202020204" pitchFamily="34" charset="0"/>
              </a:rPr>
              <a:t>c. ad 96) mentions Peter’s martyrdom but does not reveal what form it took </a:t>
            </a:r>
            <a:r>
              <a:rPr lang="en-US" sz="1200" b="1" i="1" dirty="0">
                <a:solidFill>
                  <a:schemeClr val="bg1"/>
                </a:solidFill>
                <a:latin typeface="Arial" panose="020B0604020202020204" pitchFamily="34" charset="0"/>
                <a:cs typeface="Arial" panose="020B0604020202020204" pitchFamily="34" charset="0"/>
              </a:rPr>
              <a:t>(1 Clement 5:4)</a:t>
            </a:r>
            <a:r>
              <a:rPr lang="en-US" sz="2000" b="1" i="1" dirty="0">
                <a:solidFill>
                  <a:schemeClr val="bg1"/>
                </a:solidFill>
                <a:latin typeface="Arial" panose="020B0604020202020204" pitchFamily="34" charset="0"/>
                <a:cs typeface="Arial" panose="020B0604020202020204" pitchFamily="34" charset="0"/>
              </a:rPr>
              <a:t>. Writing about ad 212, Tertullian affirms that it was when Peter was bound to the cross that he was girded by someone else </a:t>
            </a:r>
            <a:r>
              <a:rPr lang="en-US" sz="1200" b="1" i="1" dirty="0">
                <a:solidFill>
                  <a:schemeClr val="bg1"/>
                </a:solidFill>
                <a:latin typeface="Arial" panose="020B0604020202020204" pitchFamily="34" charset="0"/>
                <a:cs typeface="Arial" panose="020B0604020202020204" pitchFamily="34" charset="0"/>
              </a:rPr>
              <a:t>(</a:t>
            </a:r>
            <a:r>
              <a:rPr lang="en-US" sz="1200" b="1" i="1" dirty="0" err="1">
                <a:solidFill>
                  <a:schemeClr val="bg1"/>
                </a:solidFill>
                <a:latin typeface="Arial" panose="020B0604020202020204" pitchFamily="34" charset="0"/>
                <a:cs typeface="Arial" panose="020B0604020202020204" pitchFamily="34" charset="0"/>
              </a:rPr>
              <a:t>Scorpiace</a:t>
            </a:r>
            <a:r>
              <a:rPr lang="en-US" sz="1200" b="1" i="1" dirty="0">
                <a:solidFill>
                  <a:schemeClr val="bg1"/>
                </a:solidFill>
                <a:latin typeface="Arial" panose="020B0604020202020204" pitchFamily="34" charset="0"/>
                <a:cs typeface="Arial" panose="020B0604020202020204" pitchFamily="34" charset="0"/>
              </a:rPr>
              <a:t> [‘Antidote for the Scorpion’s Sting’] 15)</a:t>
            </a:r>
            <a:r>
              <a:rPr lang="en-US" sz="2000" b="1" i="1" dirty="0">
                <a:solidFill>
                  <a:schemeClr val="bg1"/>
                </a:solidFill>
                <a:latin typeface="Arial" panose="020B0604020202020204" pitchFamily="34" charset="0"/>
                <a:cs typeface="Arial" panose="020B0604020202020204" pitchFamily="34" charset="0"/>
              </a:rPr>
              <a:t>, but it is unclear whether Tertullian has access to independent information, or is simply referring to this text. Later accounts of Peter asking to be crucified upside down, because he felt unworthy to be crucified as his Lord was, are too remote and too infected with legendary accretions to be reliable.</a:t>
            </a:r>
            <a:r>
              <a:rPr lang="en-US" sz="2000" b="1" i="1" baseline="30000" dirty="0">
                <a:solidFill>
                  <a:schemeClr val="bg1"/>
                </a:solidFill>
                <a:latin typeface="Arial" panose="020B0604020202020204" pitchFamily="34" charset="0"/>
                <a:cs typeface="Arial" panose="020B0604020202020204" pitchFamily="34" charset="0"/>
              </a:rPr>
              <a:t>26</a:t>
            </a:r>
          </a:p>
          <a:p>
            <a:r>
              <a:rPr lang="en-US" sz="1200" b="1" dirty="0">
                <a:solidFill>
                  <a:schemeClr val="bg1"/>
                </a:solidFill>
                <a:latin typeface="Arial" panose="020B0604020202020204" pitchFamily="34" charset="0"/>
                <a:cs typeface="Arial" panose="020B0604020202020204" pitchFamily="34" charset="0"/>
              </a:rPr>
              <a:t>26 Acts of Peter 3739; Eusebius, H.E. III. </a:t>
            </a:r>
            <a:r>
              <a:rPr lang="en-US" sz="1200" b="1" dirty="0" err="1">
                <a:solidFill>
                  <a:schemeClr val="bg1"/>
                </a:solidFill>
                <a:latin typeface="Arial" panose="020B0604020202020204" pitchFamily="34" charset="0"/>
                <a:cs typeface="Arial" panose="020B0604020202020204" pitchFamily="34" charset="0"/>
              </a:rPr>
              <a:t>i</a:t>
            </a:r>
            <a:r>
              <a:rPr lang="en-US" sz="1200" b="1" dirty="0">
                <a:solidFill>
                  <a:schemeClr val="bg1"/>
                </a:solidFill>
                <a:latin typeface="Arial" panose="020B0604020202020204" pitchFamily="34" charset="0"/>
                <a:cs typeface="Arial" panose="020B0604020202020204" pitchFamily="34" charset="0"/>
              </a:rPr>
              <a:t>. But that victims were sometimes crucified upside down is independently attested by Seneca (Consolation to Marcia 20).</a:t>
            </a:r>
          </a:p>
          <a:p>
            <a:pPr lvl="1"/>
            <a:r>
              <a:rPr lang="en-US" sz="1200" b="1" dirty="0">
                <a:solidFill>
                  <a:schemeClr val="bg1"/>
                </a:solidFill>
                <a:latin typeface="Arial" panose="020B0604020202020204" pitchFamily="34" charset="0"/>
                <a:cs typeface="Arial" panose="020B0604020202020204" pitchFamily="34" charset="0"/>
              </a:rPr>
              <a:t> Carson, D. A. (1991). The Gospel according to John (p. 680). </a:t>
            </a:r>
          </a:p>
        </p:txBody>
      </p:sp>
      <p:sp>
        <p:nvSpPr>
          <p:cNvPr id="13" name="Rectangle 12"/>
          <p:cNvSpPr>
            <a:spLocks noChangeArrowheads="1"/>
          </p:cNvSpPr>
          <p:nvPr/>
        </p:nvSpPr>
        <p:spPr bwMode="auto">
          <a:xfrm>
            <a:off x="4581405" y="4429162"/>
            <a:ext cx="4572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What we do know is that Peter’s 3 fold denials were forgiven by Jesus himself and he went on to proclaim the Gospel zealously!</a:t>
            </a:r>
            <a:endParaRPr lang="en-US" sz="2000" b="1" i="1" dirty="0">
              <a:latin typeface="Arial" panose="020B0604020202020204" pitchFamily="34" charset="0"/>
              <a:cs typeface="Arial" panose="020B0604020202020204" pitchFamily="34" charset="0"/>
            </a:endParaRPr>
          </a:p>
        </p:txBody>
      </p:sp>
      <p:sp>
        <p:nvSpPr>
          <p:cNvPr id="14" name="Rectangle 13"/>
          <p:cNvSpPr>
            <a:spLocks noChangeArrowheads="1"/>
          </p:cNvSpPr>
          <p:nvPr/>
        </p:nvSpPr>
        <p:spPr bwMode="auto">
          <a:xfrm>
            <a:off x="4581405" y="5752601"/>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i="1" dirty="0">
                <a:latin typeface="Arial" panose="020B0604020202020204" pitchFamily="34" charset="0"/>
                <a:cs typeface="Arial" panose="020B0604020202020204" pitchFamily="34" charset="0"/>
              </a:rPr>
              <a:t>follow me</a:t>
            </a:r>
            <a:r>
              <a:rPr lang="en-US" sz="2000" b="1" dirty="0">
                <a:latin typeface="Arial" panose="020B0604020202020204" pitchFamily="34" charset="0"/>
                <a:cs typeface="Arial" panose="020B0604020202020204" pitchFamily="34" charset="0"/>
              </a:rPr>
              <a:t> … may have been for a walk … also relates to his following as a disciple!</a:t>
            </a:r>
            <a:endParaRPr lang="en-US" sz="2000" b="1" i="1" dirty="0">
              <a:latin typeface="Arial" panose="020B0604020202020204" pitchFamily="34" charset="0"/>
              <a:cs typeface="Arial" panose="020B0604020202020204" pitchFamily="34" charset="0"/>
            </a:endParaRPr>
          </a:p>
        </p:txBody>
      </p:sp>
      <p:sp>
        <p:nvSpPr>
          <p:cNvPr id="15" name="Rectangle 14"/>
          <p:cNvSpPr/>
          <p:nvPr/>
        </p:nvSpPr>
        <p:spPr>
          <a:xfrm>
            <a:off x="4581398" y="-1"/>
            <a:ext cx="4562602" cy="3064747"/>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1:42–43 (NASB95) </a:t>
            </a:r>
          </a:p>
          <a:p>
            <a:r>
              <a:rPr lang="en-US" sz="2000" b="1" baseline="30000" dirty="0">
                <a:solidFill>
                  <a:schemeClr val="bg1"/>
                </a:solidFill>
                <a:latin typeface="Arial" panose="020B0604020202020204" pitchFamily="34" charset="0"/>
                <a:cs typeface="Arial" panose="020B0604020202020204" pitchFamily="34" charset="0"/>
              </a:rPr>
              <a:t>42</a:t>
            </a:r>
            <a:r>
              <a:rPr lang="en-US" sz="2000" b="1" dirty="0">
                <a:solidFill>
                  <a:schemeClr val="bg1"/>
                </a:solidFill>
                <a:latin typeface="Arial" panose="020B0604020202020204" pitchFamily="34" charset="0"/>
                <a:cs typeface="Arial" panose="020B0604020202020204" pitchFamily="34" charset="0"/>
              </a:rPr>
              <a:t> He brought him to Jesus. Jesus looked at him and said, “You are Simon the son of John; you shall be called Cephas” (which is translated Peter). </a:t>
            </a:r>
            <a:r>
              <a:rPr lang="en-US" sz="2000" b="1" baseline="30000" dirty="0">
                <a:solidFill>
                  <a:schemeClr val="bg1"/>
                </a:solidFill>
                <a:latin typeface="Arial" panose="020B0604020202020204" pitchFamily="34" charset="0"/>
                <a:cs typeface="Arial" panose="020B0604020202020204" pitchFamily="34" charset="0"/>
              </a:rPr>
              <a:t>43</a:t>
            </a:r>
            <a:r>
              <a:rPr lang="en-US" sz="2000" b="1" dirty="0">
                <a:solidFill>
                  <a:schemeClr val="bg1"/>
                </a:solidFill>
                <a:latin typeface="Arial" panose="020B0604020202020204" pitchFamily="34" charset="0"/>
                <a:cs typeface="Arial" panose="020B0604020202020204" pitchFamily="34" charset="0"/>
              </a:rPr>
              <a:t> The next day He purposed to go into Galilee, and He found Philip. And Jesus said to him, “</a:t>
            </a:r>
            <a:r>
              <a:rPr lang="en-US" sz="2000" b="1" u="sng" dirty="0">
                <a:solidFill>
                  <a:schemeClr val="bg1"/>
                </a:solidFill>
                <a:latin typeface="Arial" panose="020B0604020202020204" pitchFamily="34" charset="0"/>
                <a:cs typeface="Arial" panose="020B0604020202020204" pitchFamily="34" charset="0"/>
              </a:rPr>
              <a:t>Follow Me</a:t>
            </a:r>
            <a:r>
              <a:rPr lang="en-US" sz="20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9678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9" grpId="1" animBg="1"/>
      <p:bldP spid="10" grpId="0"/>
      <p:bldP spid="11" grpId="0"/>
      <p:bldP spid="12" grpId="0" animBg="1"/>
      <p:bldP spid="12" grpId="1" animBg="1"/>
      <p:bldP spid="13" grpId="0"/>
      <p:bldP spid="14"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25 – Question 2</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What did she think had happened to His body?</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2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20:2 (NASB95) </a:t>
            </a:r>
          </a:p>
          <a:p>
            <a:pPr>
              <a:buNone/>
            </a:pPr>
            <a:r>
              <a:rPr lang="en-US" sz="2400" b="1" baseline="30000" dirty="0">
                <a:latin typeface="Arial" panose="020B0604020202020204" pitchFamily="34" charset="0"/>
                <a:cs typeface="Arial" panose="020B0604020202020204" pitchFamily="34" charset="0"/>
              </a:rPr>
              <a:t>2</a:t>
            </a:r>
            <a:r>
              <a:rPr lang="en-US" sz="2400" b="1" dirty="0">
                <a:latin typeface="Arial" panose="020B0604020202020204" pitchFamily="34" charset="0"/>
                <a:cs typeface="Arial" panose="020B0604020202020204" pitchFamily="34" charset="0"/>
              </a:rPr>
              <a:t> So she ran and came to Simon Peter and to the other disciple whom Jesus loved, and said to them, “</a:t>
            </a:r>
            <a:r>
              <a:rPr lang="en-US" sz="2400" b="1" u="sng" dirty="0">
                <a:latin typeface="Arial" panose="020B0604020202020204" pitchFamily="34" charset="0"/>
                <a:cs typeface="Arial" panose="020B0604020202020204" pitchFamily="34" charset="0"/>
              </a:rPr>
              <a:t>They have taken away the Lord out of the tomb, and we do not know where they have laid Him</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718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p:cNvCxnSpPr/>
          <p:nvPr/>
        </p:nvCxnSpPr>
        <p:spPr>
          <a:xfrm>
            <a:off x="4572000" y="0"/>
            <a:ext cx="0" cy="6858000"/>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67055" y="174022"/>
            <a:ext cx="4404945" cy="4375044"/>
          </a:xfrm>
          <a:prstGeom prst="rect">
            <a:avLst/>
          </a:prstGeom>
        </p:spPr>
        <p:txBody>
          <a:bodyPr wrap="square">
            <a:spAutoFit/>
          </a:bodyPr>
          <a:lstStyle/>
          <a:p>
            <a:pPr>
              <a:lnSpc>
                <a:spcPct val="115000"/>
              </a:lnSpc>
              <a:spcAft>
                <a:spcPts val="1000"/>
              </a:spcAft>
            </a:pPr>
            <a:r>
              <a:rPr lang="en-US" sz="2200" b="1" dirty="0">
                <a:latin typeface="Arial" panose="020B0604020202020204" pitchFamily="34" charset="0"/>
                <a:cs typeface="Arial" panose="020B0604020202020204" pitchFamily="34" charset="0"/>
              </a:rPr>
              <a:t>John 21:20-21 (NASB95) </a:t>
            </a:r>
            <a:br>
              <a:rPr lang="en-US" sz="2200" b="1" dirty="0">
                <a:latin typeface="Arial" panose="020B0604020202020204" pitchFamily="34" charset="0"/>
                <a:cs typeface="Arial" panose="020B0604020202020204" pitchFamily="34" charset="0"/>
              </a:rPr>
            </a:br>
            <a:r>
              <a:rPr lang="en-US" sz="2200" b="1" baseline="30000" dirty="0">
                <a:latin typeface="Arial" panose="020B0604020202020204" pitchFamily="34" charset="0"/>
                <a:cs typeface="Arial" panose="020B0604020202020204" pitchFamily="34" charset="0"/>
              </a:rPr>
              <a:t>20</a:t>
            </a:r>
            <a:r>
              <a:rPr lang="en-US" sz="2200" b="1" dirty="0">
                <a:latin typeface="Arial" panose="020B0604020202020204" pitchFamily="34" charset="0"/>
                <a:cs typeface="Arial" panose="020B0604020202020204" pitchFamily="34" charset="0"/>
              </a:rPr>
              <a:t> Peter, turning around, saw the disciple whom Jesus loved following </a:t>
            </a:r>
            <a:r>
              <a:rPr lang="en-US" sz="2200" b="1" i="1" dirty="0">
                <a:latin typeface="Arial" panose="020B0604020202020204" pitchFamily="34" charset="0"/>
                <a:cs typeface="Arial" panose="020B0604020202020204" pitchFamily="34" charset="0"/>
              </a:rPr>
              <a:t>them;</a:t>
            </a:r>
            <a:r>
              <a:rPr lang="en-US" sz="2200" b="1" dirty="0">
                <a:latin typeface="Arial" panose="020B0604020202020204" pitchFamily="34" charset="0"/>
                <a:cs typeface="Arial" panose="020B0604020202020204" pitchFamily="34" charset="0"/>
              </a:rPr>
              <a:t> the one who also had leaned back on His bosom at the supper and said, “Lord, who is the one who betrays You?” </a:t>
            </a:r>
            <a:r>
              <a:rPr lang="en-US" sz="2200" b="1" baseline="30000" dirty="0">
                <a:latin typeface="Arial" panose="020B0604020202020204" pitchFamily="34" charset="0"/>
                <a:cs typeface="Arial" panose="020B0604020202020204" pitchFamily="34" charset="0"/>
              </a:rPr>
              <a:t>21</a:t>
            </a:r>
            <a:r>
              <a:rPr lang="en-US" sz="2200" b="1" dirty="0">
                <a:latin typeface="Arial" panose="020B0604020202020204" pitchFamily="34" charset="0"/>
                <a:cs typeface="Arial" panose="020B0604020202020204" pitchFamily="34" charset="0"/>
              </a:rPr>
              <a:t> So Peter seeing him said to Jesus, “Lord, and what about this man?”</a:t>
            </a:r>
            <a:endParaRPr lang="en-US" sz="2200" b="1" dirty="0">
              <a:effectLst/>
              <a:latin typeface="Arial" panose="020B0604020202020204" pitchFamily="34" charset="0"/>
              <a:cs typeface="Arial" panose="020B0604020202020204" pitchFamily="34" charset="0"/>
            </a:endParaRPr>
          </a:p>
        </p:txBody>
      </p:sp>
      <p:sp>
        <p:nvSpPr>
          <p:cNvPr id="6" name="Rectangle 5"/>
          <p:cNvSpPr>
            <a:spLocks noChangeArrowheads="1"/>
          </p:cNvSpPr>
          <p:nvPr/>
        </p:nvSpPr>
        <p:spPr bwMode="auto">
          <a:xfrm>
            <a:off x="4571999" y="23309"/>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Peter saw John, recollects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John 13:23-25</a:t>
            </a:r>
          </a:p>
        </p:txBody>
      </p:sp>
      <p:sp>
        <p:nvSpPr>
          <p:cNvPr id="7" name="Rectangle 6"/>
          <p:cNvSpPr>
            <a:spLocks noChangeArrowheads="1"/>
          </p:cNvSpPr>
          <p:nvPr/>
        </p:nvSpPr>
        <p:spPr bwMode="auto">
          <a:xfrm>
            <a:off x="4571999" y="731195"/>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Curiously wanting to know about the future of John</a:t>
            </a:r>
          </a:p>
        </p:txBody>
      </p:sp>
      <p:sp>
        <p:nvSpPr>
          <p:cNvPr id="8" name="Rectangle 7"/>
          <p:cNvSpPr>
            <a:spLocks noChangeArrowheads="1"/>
          </p:cNvSpPr>
          <p:nvPr/>
        </p:nvSpPr>
        <p:spPr bwMode="auto">
          <a:xfrm>
            <a:off x="4572000" y="1439081"/>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See the loving relationship of Jesus, Peter and John</a:t>
            </a:r>
          </a:p>
        </p:txBody>
      </p:sp>
    </p:spTree>
    <p:extLst>
      <p:ext uri="{BB962C8B-B14F-4D97-AF65-F5344CB8AC3E}">
        <p14:creationId xmlns:p14="http://schemas.microsoft.com/office/powerpoint/2010/main" val="307555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p:cNvCxnSpPr/>
          <p:nvPr/>
        </p:nvCxnSpPr>
        <p:spPr>
          <a:xfrm>
            <a:off x="4572000" y="0"/>
            <a:ext cx="0" cy="6858000"/>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67055" y="174022"/>
            <a:ext cx="4404945" cy="4375044"/>
          </a:xfrm>
          <a:prstGeom prst="rect">
            <a:avLst/>
          </a:prstGeom>
        </p:spPr>
        <p:txBody>
          <a:bodyPr wrap="square">
            <a:spAutoFit/>
          </a:bodyPr>
          <a:lstStyle/>
          <a:p>
            <a:pPr>
              <a:lnSpc>
                <a:spcPct val="115000"/>
              </a:lnSpc>
              <a:spcAft>
                <a:spcPts val="1000"/>
              </a:spcAft>
            </a:pPr>
            <a:r>
              <a:rPr lang="en-US" sz="2200" b="1" dirty="0">
                <a:latin typeface="Arial" panose="020B0604020202020204" pitchFamily="34" charset="0"/>
                <a:cs typeface="Arial" panose="020B0604020202020204" pitchFamily="34" charset="0"/>
              </a:rPr>
              <a:t>John 21:22-23 (NASB95) </a:t>
            </a:r>
            <a:br>
              <a:rPr lang="en-US" sz="2200" b="1" dirty="0">
                <a:latin typeface="Arial" panose="020B0604020202020204" pitchFamily="34" charset="0"/>
                <a:cs typeface="Arial" panose="020B0604020202020204" pitchFamily="34" charset="0"/>
              </a:rPr>
            </a:br>
            <a:r>
              <a:rPr lang="en-US" sz="2200" b="1" baseline="30000" dirty="0">
                <a:latin typeface="Arial" panose="020B0604020202020204" pitchFamily="34" charset="0"/>
                <a:cs typeface="Arial" panose="020B0604020202020204" pitchFamily="34" charset="0"/>
              </a:rPr>
              <a:t>22</a:t>
            </a:r>
            <a:r>
              <a:rPr lang="en-US" sz="2200" b="1" dirty="0">
                <a:latin typeface="Arial" panose="020B0604020202020204" pitchFamily="34" charset="0"/>
                <a:cs typeface="Arial" panose="020B0604020202020204" pitchFamily="34" charset="0"/>
              </a:rPr>
              <a:t> Jesus said to him, “If I want him to remain until I come, what </a:t>
            </a:r>
            <a:r>
              <a:rPr lang="en-US" sz="2200" b="1" i="1" dirty="0">
                <a:latin typeface="Arial" panose="020B0604020202020204" pitchFamily="34" charset="0"/>
                <a:cs typeface="Arial" panose="020B0604020202020204" pitchFamily="34" charset="0"/>
              </a:rPr>
              <a:t>is that</a:t>
            </a:r>
            <a:r>
              <a:rPr lang="en-US" sz="2200" b="1" dirty="0">
                <a:latin typeface="Arial" panose="020B0604020202020204" pitchFamily="34" charset="0"/>
                <a:cs typeface="Arial" panose="020B0604020202020204" pitchFamily="34" charset="0"/>
              </a:rPr>
              <a:t> to you? You follow Me!” </a:t>
            </a:r>
            <a:r>
              <a:rPr lang="en-US" sz="2200" b="1" baseline="30000" dirty="0">
                <a:latin typeface="Arial" panose="020B0604020202020204" pitchFamily="34" charset="0"/>
                <a:cs typeface="Arial" panose="020B0604020202020204" pitchFamily="34" charset="0"/>
              </a:rPr>
              <a:t>23</a:t>
            </a:r>
            <a:r>
              <a:rPr lang="en-US" sz="2200" b="1" dirty="0">
                <a:latin typeface="Arial" panose="020B0604020202020204" pitchFamily="34" charset="0"/>
                <a:cs typeface="Arial" panose="020B0604020202020204" pitchFamily="34" charset="0"/>
              </a:rPr>
              <a:t> Therefore this saying went out among the brethren that that disciple would not die; yet Jesus did not say to him that he would not die, but </a:t>
            </a:r>
            <a:r>
              <a:rPr lang="en-US" sz="2200" b="1" i="1" dirty="0">
                <a:latin typeface="Arial" panose="020B0604020202020204" pitchFamily="34" charset="0"/>
                <a:cs typeface="Arial" panose="020B0604020202020204" pitchFamily="34" charset="0"/>
              </a:rPr>
              <a:t>only,</a:t>
            </a:r>
            <a:r>
              <a:rPr lang="en-US" sz="2200" b="1" dirty="0">
                <a:latin typeface="Arial" panose="020B0604020202020204" pitchFamily="34" charset="0"/>
                <a:cs typeface="Arial" panose="020B0604020202020204" pitchFamily="34" charset="0"/>
              </a:rPr>
              <a:t> “If I want him to remain until I come, what </a:t>
            </a:r>
            <a:r>
              <a:rPr lang="en-US" sz="2200" b="1" i="1" dirty="0">
                <a:latin typeface="Arial" panose="020B0604020202020204" pitchFamily="34" charset="0"/>
                <a:cs typeface="Arial" panose="020B0604020202020204" pitchFamily="34" charset="0"/>
              </a:rPr>
              <a:t>is that</a:t>
            </a:r>
            <a:r>
              <a:rPr lang="en-US" sz="2200" b="1" dirty="0">
                <a:latin typeface="Arial" panose="020B0604020202020204" pitchFamily="34" charset="0"/>
                <a:cs typeface="Arial" panose="020B0604020202020204" pitchFamily="34" charset="0"/>
              </a:rPr>
              <a:t> to you?”</a:t>
            </a:r>
            <a:endParaRPr lang="en-US" sz="2200" b="1" dirty="0">
              <a:effectLst/>
              <a:latin typeface="Arial" panose="020B0604020202020204" pitchFamily="34" charset="0"/>
              <a:cs typeface="Arial" panose="020B0604020202020204" pitchFamily="34" charset="0"/>
            </a:endParaRPr>
          </a:p>
        </p:txBody>
      </p:sp>
      <p:sp>
        <p:nvSpPr>
          <p:cNvPr id="6" name="Rectangle 5"/>
          <p:cNvSpPr>
            <a:spLocks noChangeArrowheads="1"/>
          </p:cNvSpPr>
          <p:nvPr/>
        </p:nvSpPr>
        <p:spPr bwMode="auto">
          <a:xfrm>
            <a:off x="4571999" y="0"/>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Jesus is clearly NOT saying that we should not love others</a:t>
            </a:r>
          </a:p>
        </p:txBody>
      </p:sp>
      <p:sp>
        <p:nvSpPr>
          <p:cNvPr id="7" name="Rectangle 6"/>
          <p:cNvSpPr/>
          <p:nvPr/>
        </p:nvSpPr>
        <p:spPr>
          <a:xfrm>
            <a:off x="4581405" y="5372100"/>
            <a:ext cx="4562602" cy="148590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13:35 (NASB95) </a:t>
            </a:r>
          </a:p>
          <a:p>
            <a:r>
              <a:rPr lang="en-US" sz="2000" b="1" baseline="30000" dirty="0">
                <a:solidFill>
                  <a:schemeClr val="bg1"/>
                </a:solidFill>
                <a:latin typeface="Arial" panose="020B0604020202020204" pitchFamily="34" charset="0"/>
                <a:cs typeface="Arial" panose="020B0604020202020204" pitchFamily="34" charset="0"/>
              </a:rPr>
              <a:t>35</a:t>
            </a:r>
            <a:r>
              <a:rPr lang="en-US" sz="2000" b="1" dirty="0">
                <a:solidFill>
                  <a:schemeClr val="bg1"/>
                </a:solidFill>
                <a:latin typeface="Arial" panose="020B0604020202020204" pitchFamily="34" charset="0"/>
                <a:cs typeface="Arial" panose="020B0604020202020204" pitchFamily="34" charset="0"/>
              </a:rPr>
              <a:t> “By this all men will know that you are My disciples, if you have love for one another.” </a:t>
            </a:r>
          </a:p>
        </p:txBody>
      </p:sp>
      <p:sp>
        <p:nvSpPr>
          <p:cNvPr id="8" name="Rectangle 7"/>
          <p:cNvSpPr>
            <a:spLocks noChangeArrowheads="1"/>
          </p:cNvSpPr>
          <p:nvPr/>
        </p:nvSpPr>
        <p:spPr bwMode="auto">
          <a:xfrm>
            <a:off x="4581405" y="707886"/>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But we should not compare ourselves … we each must be accountable four our own deeds</a:t>
            </a:r>
          </a:p>
        </p:txBody>
      </p:sp>
      <p:sp>
        <p:nvSpPr>
          <p:cNvPr id="9" name="Rectangle 8"/>
          <p:cNvSpPr/>
          <p:nvPr/>
        </p:nvSpPr>
        <p:spPr>
          <a:xfrm>
            <a:off x="4582011" y="2734406"/>
            <a:ext cx="4562602" cy="4126524"/>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Romans 14:12 (NASB95) </a:t>
            </a:r>
          </a:p>
          <a:p>
            <a:r>
              <a:rPr lang="en-US" sz="2000" b="1" baseline="30000" dirty="0">
                <a:solidFill>
                  <a:schemeClr val="bg1"/>
                </a:solidFill>
                <a:latin typeface="Arial" panose="020B0604020202020204" pitchFamily="34" charset="0"/>
                <a:cs typeface="Arial" panose="020B0604020202020204" pitchFamily="34" charset="0"/>
              </a:rPr>
              <a:t>12</a:t>
            </a:r>
            <a:r>
              <a:rPr lang="en-US" sz="2000" b="1" dirty="0">
                <a:solidFill>
                  <a:schemeClr val="bg1"/>
                </a:solidFill>
                <a:latin typeface="Arial" panose="020B0604020202020204" pitchFamily="34" charset="0"/>
                <a:cs typeface="Arial" panose="020B0604020202020204" pitchFamily="34" charset="0"/>
              </a:rPr>
              <a:t> So then </a:t>
            </a:r>
            <a:r>
              <a:rPr lang="en-US" sz="2000" b="1" u="sng" dirty="0">
                <a:solidFill>
                  <a:schemeClr val="bg1"/>
                </a:solidFill>
                <a:latin typeface="Arial" panose="020B0604020202020204" pitchFamily="34" charset="0"/>
                <a:cs typeface="Arial" panose="020B0604020202020204" pitchFamily="34" charset="0"/>
              </a:rPr>
              <a:t>each one of us will give an account of himself to God</a:t>
            </a:r>
            <a:r>
              <a:rPr lang="en-US" sz="2000" b="1" dirty="0">
                <a:solidFill>
                  <a:schemeClr val="bg1"/>
                </a:solidFill>
                <a:latin typeface="Arial" panose="020B0604020202020204" pitchFamily="34" charset="0"/>
                <a:cs typeface="Arial" panose="020B0604020202020204" pitchFamily="34" charset="0"/>
              </a:rPr>
              <a:t>. </a:t>
            </a:r>
            <a:br>
              <a:rPr lang="en-US" sz="2000" b="1" dirty="0">
                <a:solidFill>
                  <a:schemeClr val="bg1"/>
                </a:solidFill>
                <a:latin typeface="Arial" panose="020B0604020202020204" pitchFamily="34" charset="0"/>
                <a:cs typeface="Arial" panose="020B0604020202020204" pitchFamily="34" charset="0"/>
              </a:rPr>
            </a:br>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2 Corinthians 5:10 (NASB95) </a:t>
            </a:r>
          </a:p>
          <a:p>
            <a:r>
              <a:rPr lang="en-US" sz="2000" b="1" baseline="30000" dirty="0">
                <a:solidFill>
                  <a:schemeClr val="bg1"/>
                </a:solidFill>
                <a:latin typeface="Arial" panose="020B0604020202020204" pitchFamily="34" charset="0"/>
                <a:cs typeface="Arial" panose="020B0604020202020204" pitchFamily="34" charset="0"/>
              </a:rPr>
              <a:t>10</a:t>
            </a:r>
            <a:r>
              <a:rPr lang="en-US" sz="2000" b="1" dirty="0">
                <a:solidFill>
                  <a:schemeClr val="bg1"/>
                </a:solidFill>
                <a:latin typeface="Arial" panose="020B0604020202020204" pitchFamily="34" charset="0"/>
                <a:cs typeface="Arial" panose="020B0604020202020204" pitchFamily="34" charset="0"/>
              </a:rPr>
              <a:t> For </a:t>
            </a:r>
            <a:r>
              <a:rPr lang="en-US" sz="2000" b="1" u="sng" dirty="0">
                <a:solidFill>
                  <a:schemeClr val="bg1"/>
                </a:solidFill>
                <a:latin typeface="Arial" panose="020B0604020202020204" pitchFamily="34" charset="0"/>
                <a:cs typeface="Arial" panose="020B0604020202020204" pitchFamily="34" charset="0"/>
              </a:rPr>
              <a:t>we must all appear before the judgment seat of Christ</a:t>
            </a:r>
            <a:r>
              <a:rPr lang="en-US" sz="2000" b="1" dirty="0">
                <a:solidFill>
                  <a:schemeClr val="bg1"/>
                </a:solidFill>
                <a:latin typeface="Arial" panose="020B0604020202020204" pitchFamily="34" charset="0"/>
                <a:cs typeface="Arial" panose="020B0604020202020204" pitchFamily="34" charset="0"/>
              </a:rPr>
              <a:t>, so that each one may be recompensed for his deeds in the body, according to what he has done, whether good or bad. </a:t>
            </a:r>
          </a:p>
        </p:txBody>
      </p:sp>
      <p:sp>
        <p:nvSpPr>
          <p:cNvPr id="10" name="Rectangle 9"/>
          <p:cNvSpPr>
            <a:spLocks noChangeArrowheads="1"/>
          </p:cNvSpPr>
          <p:nvPr/>
        </p:nvSpPr>
        <p:spPr bwMode="auto">
          <a:xfrm>
            <a:off x="4572613" y="1723549"/>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Regardless of what anyone else is doing … </a:t>
            </a:r>
            <a:r>
              <a:rPr lang="en-US" sz="2000" b="1" i="1" dirty="0">
                <a:latin typeface="Arial" panose="020B0604020202020204" pitchFamily="34" charset="0"/>
                <a:cs typeface="Arial" panose="020B0604020202020204" pitchFamily="34" charset="0"/>
              </a:rPr>
              <a:t>You follow Me!</a:t>
            </a:r>
            <a:endParaRPr lang="en-US" sz="2000" b="1" dirty="0">
              <a:latin typeface="Arial" panose="020B0604020202020204" pitchFamily="34" charset="0"/>
              <a:cs typeface="Arial" panose="020B0604020202020204" pitchFamily="34" charset="0"/>
            </a:endParaRPr>
          </a:p>
        </p:txBody>
      </p:sp>
      <p:sp>
        <p:nvSpPr>
          <p:cNvPr id="11" name="Rectangle 10"/>
          <p:cNvSpPr>
            <a:spLocks noChangeArrowheads="1"/>
          </p:cNvSpPr>
          <p:nvPr/>
        </p:nvSpPr>
        <p:spPr bwMode="auto">
          <a:xfrm>
            <a:off x="4582011" y="2428421"/>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Rumor had spread which John is correcting</a:t>
            </a:r>
          </a:p>
        </p:txBody>
      </p:sp>
    </p:spTree>
    <p:extLst>
      <p:ext uri="{BB962C8B-B14F-4D97-AF65-F5344CB8AC3E}">
        <p14:creationId xmlns:p14="http://schemas.microsoft.com/office/powerpoint/2010/main" val="137180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8" grpId="0"/>
      <p:bldP spid="9" grpId="0" animBg="1"/>
      <p:bldP spid="9" grpId="1" animBg="1"/>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p:cNvCxnSpPr/>
          <p:nvPr/>
        </p:nvCxnSpPr>
        <p:spPr>
          <a:xfrm>
            <a:off x="4572000" y="0"/>
            <a:ext cx="0" cy="6858000"/>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67055" y="174022"/>
            <a:ext cx="4404945" cy="4764381"/>
          </a:xfrm>
          <a:prstGeom prst="rect">
            <a:avLst/>
          </a:prstGeom>
        </p:spPr>
        <p:txBody>
          <a:bodyPr wrap="square">
            <a:spAutoFit/>
          </a:bodyPr>
          <a:lstStyle/>
          <a:p>
            <a:pPr>
              <a:lnSpc>
                <a:spcPct val="115000"/>
              </a:lnSpc>
              <a:spcAft>
                <a:spcPts val="1000"/>
              </a:spcAft>
            </a:pPr>
            <a:r>
              <a:rPr lang="en-US" sz="2200" b="1" dirty="0">
                <a:latin typeface="Arial" panose="020B0604020202020204" pitchFamily="34" charset="0"/>
                <a:cs typeface="Arial" panose="020B0604020202020204" pitchFamily="34" charset="0"/>
              </a:rPr>
              <a:t>John 21:24-25 (NASB95) </a:t>
            </a:r>
            <a:br>
              <a:rPr lang="en-US" sz="2200" b="1" dirty="0">
                <a:latin typeface="Arial" panose="020B0604020202020204" pitchFamily="34" charset="0"/>
                <a:cs typeface="Arial" panose="020B0604020202020204" pitchFamily="34" charset="0"/>
              </a:rPr>
            </a:br>
            <a:r>
              <a:rPr lang="en-US" sz="2200" b="1" baseline="30000" dirty="0">
                <a:latin typeface="Arial" panose="020B0604020202020204" pitchFamily="34" charset="0"/>
                <a:cs typeface="Arial" panose="020B0604020202020204" pitchFamily="34" charset="0"/>
              </a:rPr>
              <a:t>24</a:t>
            </a:r>
            <a:r>
              <a:rPr lang="en-US" sz="2200" b="1" dirty="0">
                <a:latin typeface="Arial" panose="020B0604020202020204" pitchFamily="34" charset="0"/>
                <a:cs typeface="Arial" panose="020B0604020202020204" pitchFamily="34" charset="0"/>
              </a:rPr>
              <a:t> This is the disciple who is testifying to these things and wrote these things, and we know that his testimony is true. </a:t>
            </a:r>
            <a:r>
              <a:rPr lang="en-US" sz="2200" b="1" baseline="30000" dirty="0">
                <a:latin typeface="Arial" panose="020B0604020202020204" pitchFamily="34" charset="0"/>
                <a:cs typeface="Arial" panose="020B0604020202020204" pitchFamily="34" charset="0"/>
              </a:rPr>
              <a:t>25</a:t>
            </a:r>
            <a:r>
              <a:rPr lang="en-US" sz="2200" b="1" dirty="0">
                <a:latin typeface="Arial" panose="020B0604020202020204" pitchFamily="34" charset="0"/>
                <a:cs typeface="Arial" panose="020B0604020202020204" pitchFamily="34" charset="0"/>
              </a:rPr>
              <a:t> And there are also many other things which Jesus did, which if they were written in detail, I suppose that even the world itself would not contain the books that would be written. </a:t>
            </a:r>
            <a:endParaRPr lang="en-US" sz="2200" b="1" dirty="0">
              <a:effectLst/>
              <a:latin typeface="Arial" panose="020B0604020202020204" pitchFamily="34" charset="0"/>
              <a:cs typeface="Arial" panose="020B0604020202020204" pitchFamily="34" charset="0"/>
            </a:endParaRPr>
          </a:p>
        </p:txBody>
      </p:sp>
      <p:sp>
        <p:nvSpPr>
          <p:cNvPr id="6" name="Rectangle 5"/>
          <p:cNvSpPr>
            <a:spLocks noChangeArrowheads="1"/>
          </p:cNvSpPr>
          <p:nvPr/>
        </p:nvSpPr>
        <p:spPr bwMode="auto">
          <a:xfrm>
            <a:off x="4571999" y="0"/>
            <a:ext cx="457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John confirms his testimony</a:t>
            </a:r>
          </a:p>
        </p:txBody>
      </p:sp>
      <p:sp>
        <p:nvSpPr>
          <p:cNvPr id="7" name="Rectangle 6"/>
          <p:cNvSpPr>
            <a:spLocks noChangeArrowheads="1"/>
          </p:cNvSpPr>
          <p:nvPr/>
        </p:nvSpPr>
        <p:spPr bwMode="auto">
          <a:xfrm>
            <a:off x="4572000" y="400110"/>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John’s own writings are only a minute part of all the honors due Jesus</a:t>
            </a:r>
          </a:p>
        </p:txBody>
      </p:sp>
    </p:spTree>
    <p:extLst>
      <p:ext uri="{BB962C8B-B14F-4D97-AF65-F5344CB8AC3E}">
        <p14:creationId xmlns:p14="http://schemas.microsoft.com/office/powerpoint/2010/main" val="27306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88300" y="2045677"/>
            <a:ext cx="5367401" cy="2766647"/>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20:30–31 (NASB95) </a:t>
            </a:r>
          </a:p>
          <a:p>
            <a:r>
              <a:rPr lang="en-US" sz="2000" b="1" baseline="30000" dirty="0">
                <a:solidFill>
                  <a:schemeClr val="bg1"/>
                </a:solidFill>
                <a:latin typeface="Arial" panose="020B0604020202020204" pitchFamily="34" charset="0"/>
                <a:cs typeface="Arial" panose="020B0604020202020204" pitchFamily="34" charset="0"/>
              </a:rPr>
              <a:t>30</a:t>
            </a:r>
            <a:r>
              <a:rPr lang="en-US" sz="2000" b="1" dirty="0">
                <a:solidFill>
                  <a:schemeClr val="bg1"/>
                </a:solidFill>
                <a:latin typeface="Arial" panose="020B0604020202020204" pitchFamily="34" charset="0"/>
                <a:cs typeface="Arial" panose="020B0604020202020204" pitchFamily="34" charset="0"/>
              </a:rPr>
              <a:t> Therefore many other signs Jesus also performed in the presence of the disciples, which are not written in this book; </a:t>
            </a:r>
            <a:r>
              <a:rPr lang="en-US" sz="2000" b="1" baseline="30000" dirty="0">
                <a:solidFill>
                  <a:schemeClr val="bg1"/>
                </a:solidFill>
                <a:latin typeface="Arial" panose="020B0604020202020204" pitchFamily="34" charset="0"/>
                <a:cs typeface="Arial" panose="020B0604020202020204" pitchFamily="34" charset="0"/>
              </a:rPr>
              <a:t>31</a:t>
            </a:r>
            <a:r>
              <a:rPr lang="en-US" sz="2000" b="1" dirty="0">
                <a:solidFill>
                  <a:schemeClr val="bg1"/>
                </a:solidFill>
                <a:latin typeface="Arial" panose="020B0604020202020204" pitchFamily="34" charset="0"/>
                <a:cs typeface="Arial" panose="020B0604020202020204" pitchFamily="34" charset="0"/>
              </a:rPr>
              <a:t> but these have been written so that you may believe that Jesus is the Christ, the Son of God; and that believing you may have life in His name. </a:t>
            </a:r>
          </a:p>
        </p:txBody>
      </p:sp>
    </p:spTree>
    <p:extLst>
      <p:ext uri="{BB962C8B-B14F-4D97-AF65-F5344CB8AC3E}">
        <p14:creationId xmlns:p14="http://schemas.microsoft.com/office/powerpoint/2010/main" val="257035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5097023"/>
            <a:ext cx="9144000" cy="324587"/>
          </a:xfrm>
        </p:spPr>
        <p:txBody>
          <a:bodyPr>
            <a:noAutofit/>
          </a:bodyPr>
          <a:lstStyle/>
          <a:p>
            <a:r>
              <a:rPr lang="en-US" sz="2400" b="1" dirty="0">
                <a:latin typeface="+mj-lt"/>
              </a:rPr>
              <a:t>Lesson 26 – John 21:1-25</a:t>
            </a:r>
          </a:p>
        </p:txBody>
      </p:sp>
      <p:sp>
        <p:nvSpPr>
          <p:cNvPr id="3" name="Rectangle 1"/>
          <p:cNvSpPr>
            <a:spLocks noChangeArrowheads="1"/>
          </p:cNvSpPr>
          <p:nvPr/>
        </p:nvSpPr>
        <p:spPr bwMode="auto">
          <a:xfrm>
            <a:off x="-2326334" y="-207749"/>
            <a:ext cx="15527422"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chemeClr val="tx1"/>
                </a:solidFill>
                <a:effectLst/>
                <a:latin typeface="+mj-lt"/>
              </a:rPr>
              <a:t>Please schedule an OWC with customer. I will be available from 9am IST to 7pm</a:t>
            </a:r>
            <a:br>
              <a:rPr kumimoji="0" lang="en-US" altLang="en-US" sz="1050" b="0" i="0" u="none" strike="noStrike" cap="none" normalizeH="0" baseline="0">
                <a:ln>
                  <a:noFill/>
                </a:ln>
                <a:solidFill>
                  <a:schemeClr val="tx1"/>
                </a:solidFill>
                <a:effectLst/>
                <a:latin typeface="+mj-lt"/>
              </a:rPr>
            </a:br>
            <a:r>
              <a:rPr kumimoji="0" lang="en-US" altLang="en-US" sz="1050" b="0" i="0" u="none" strike="noStrike" cap="none" normalizeH="0" baseline="0">
                <a:ln>
                  <a:noFill/>
                </a:ln>
                <a:solidFill>
                  <a:schemeClr val="tx1"/>
                </a:solidFill>
                <a:effectLst/>
                <a:latin typeface="+mj-lt"/>
              </a:rPr>
              <a:t>IST. Please check with customer and let us know their available timing.</a:t>
            </a:r>
            <a:r>
              <a:rPr kumimoji="0" lang="en-US" altLang="en-US" sz="700" b="0" i="0" u="none" strike="noStrike" cap="none" normalizeH="0" baseline="0">
                <a:ln>
                  <a:noFill/>
                </a:ln>
                <a:solidFill>
                  <a:schemeClr val="tx1"/>
                </a:solidFill>
                <a:effectLst/>
                <a:latin typeface="+mj-lt"/>
              </a:rPr>
              <a:t> </a:t>
            </a:r>
            <a:endParaRPr kumimoji="0" lang="en-US" altLang="en-US" sz="200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22162513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
          <p:cNvSpPr txBox="1">
            <a:spLocks/>
          </p:cNvSpPr>
          <p:nvPr/>
        </p:nvSpPr>
        <p:spPr>
          <a:xfrm>
            <a:off x="312738" y="228600"/>
            <a:ext cx="8518525" cy="681038"/>
          </a:xfrm>
          <a:prstGeom prst="rect">
            <a:avLst/>
          </a:prstGeom>
        </p:spPr>
        <p:txBody>
          <a:bodyPr/>
          <a:lstStyle/>
          <a:p>
            <a:pPr>
              <a:spcBef>
                <a:spcPct val="20000"/>
              </a:spcBef>
              <a:defRPr/>
            </a:pPr>
            <a:r>
              <a:rPr lang="en-US" sz="3600" b="1" dirty="0">
                <a:latin typeface="Arial" panose="020B0604020202020204" pitchFamily="34" charset="0"/>
                <a:cs typeface="Arial" panose="020B0604020202020204" pitchFamily="34" charset="0"/>
              </a:rPr>
              <a:t>Looking back …</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0" y="121240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endParaRPr lang="en-US" altLang="en-US" sz="1800" b="1" dirty="0">
              <a:latin typeface="Arial" panose="020B0604020202020204" pitchFamily="34" charset="0"/>
              <a:cs typeface="Arial" panose="020B0604020202020204" pitchFamily="34" charset="0"/>
            </a:endParaRPr>
          </a:p>
        </p:txBody>
      </p:sp>
      <p:sp>
        <p:nvSpPr>
          <p:cNvPr id="14" name="Rectangle 13"/>
          <p:cNvSpPr>
            <a:spLocks noChangeArrowheads="1"/>
          </p:cNvSpPr>
          <p:nvPr/>
        </p:nvSpPr>
        <p:spPr bwMode="auto">
          <a:xfrm>
            <a:off x="0" y="12124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First Sign: Turning the water to wine.</a:t>
            </a:r>
            <a:endParaRPr lang="en-US" altLang="en-US" sz="1800" b="1" dirty="0">
              <a:latin typeface="Arial" panose="020B0604020202020204" pitchFamily="34" charset="0"/>
              <a:cs typeface="Arial" panose="020B0604020202020204" pitchFamily="34" charset="0"/>
            </a:endParaRPr>
          </a:p>
        </p:txBody>
      </p:sp>
      <p:sp>
        <p:nvSpPr>
          <p:cNvPr id="15" name="Rectangle 14"/>
          <p:cNvSpPr>
            <a:spLocks noChangeArrowheads="1"/>
          </p:cNvSpPr>
          <p:nvPr/>
        </p:nvSpPr>
        <p:spPr bwMode="auto">
          <a:xfrm>
            <a:off x="723167" y="2431246"/>
            <a:ext cx="7697666"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2:11 (NASB95) </a:t>
            </a:r>
          </a:p>
          <a:p>
            <a:pPr>
              <a:buNone/>
            </a:pPr>
            <a:r>
              <a:rPr lang="en-US" sz="2400" b="1" baseline="30000" dirty="0">
                <a:latin typeface="Arial" panose="020B0604020202020204" pitchFamily="34" charset="0"/>
                <a:cs typeface="Arial" panose="020B0604020202020204" pitchFamily="34" charset="0"/>
              </a:rPr>
              <a:t>11</a:t>
            </a:r>
            <a:r>
              <a:rPr lang="en-US" sz="2400" b="1" dirty="0">
                <a:latin typeface="Arial" panose="020B0604020202020204" pitchFamily="34" charset="0"/>
                <a:cs typeface="Arial" panose="020B0604020202020204" pitchFamily="34" charset="0"/>
              </a:rPr>
              <a:t> This beginning of </a:t>
            </a:r>
            <a:r>
              <a:rPr lang="en-US" sz="2400" b="1" i="1" dirty="0">
                <a:latin typeface="Arial" panose="020B0604020202020204" pitchFamily="34" charset="0"/>
                <a:cs typeface="Arial" panose="020B0604020202020204" pitchFamily="34" charset="0"/>
              </a:rPr>
              <a:t>His</a:t>
            </a:r>
            <a:r>
              <a:rPr lang="en-US" sz="2400" b="1" dirty="0">
                <a:latin typeface="Arial" panose="020B0604020202020204" pitchFamily="34" charset="0"/>
                <a:cs typeface="Arial" panose="020B0604020202020204" pitchFamily="34" charset="0"/>
              </a:rPr>
              <a:t> signs Jesus did in Cana of Galilee, and manifested His glory, and His disciples believed in Him. </a:t>
            </a:r>
          </a:p>
          <a:p>
            <a:pPr>
              <a:buNone/>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463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
          <p:cNvSpPr txBox="1">
            <a:spLocks/>
          </p:cNvSpPr>
          <p:nvPr/>
        </p:nvSpPr>
        <p:spPr>
          <a:xfrm>
            <a:off x="312738" y="228600"/>
            <a:ext cx="8518525" cy="681038"/>
          </a:xfrm>
          <a:prstGeom prst="rect">
            <a:avLst/>
          </a:prstGeom>
        </p:spPr>
        <p:txBody>
          <a:bodyPr/>
          <a:lstStyle/>
          <a:p>
            <a:pPr>
              <a:spcBef>
                <a:spcPct val="20000"/>
              </a:spcBef>
              <a:defRPr/>
            </a:pPr>
            <a:r>
              <a:rPr lang="en-US" sz="3600" b="1" dirty="0">
                <a:latin typeface="Arial" panose="020B0604020202020204" pitchFamily="34" charset="0"/>
                <a:cs typeface="Arial" panose="020B0604020202020204" pitchFamily="34" charset="0"/>
              </a:rPr>
              <a:t>Looking back …</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0" y="121240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endParaRPr lang="en-US" altLang="en-US" sz="1800" b="1" dirty="0">
              <a:latin typeface="Arial" panose="020B0604020202020204" pitchFamily="34" charset="0"/>
              <a:cs typeface="Arial" panose="020B0604020202020204" pitchFamily="34" charset="0"/>
            </a:endParaRPr>
          </a:p>
        </p:txBody>
      </p:sp>
      <p:sp>
        <p:nvSpPr>
          <p:cNvPr id="14" name="Rectangle 13"/>
          <p:cNvSpPr>
            <a:spLocks noChangeArrowheads="1"/>
          </p:cNvSpPr>
          <p:nvPr/>
        </p:nvSpPr>
        <p:spPr bwMode="auto">
          <a:xfrm>
            <a:off x="0" y="12124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Second Sign: Healing of the Nobleman’s son</a:t>
            </a:r>
            <a:endParaRPr lang="en-US" altLang="en-US" sz="1800" b="1" dirty="0">
              <a:latin typeface="Arial" panose="020B0604020202020204" pitchFamily="34" charset="0"/>
              <a:cs typeface="Arial" panose="020B0604020202020204" pitchFamily="34" charset="0"/>
            </a:endParaRPr>
          </a:p>
        </p:txBody>
      </p:sp>
      <p:sp>
        <p:nvSpPr>
          <p:cNvPr id="15" name="Rectangle 14"/>
          <p:cNvSpPr>
            <a:spLocks noChangeArrowheads="1"/>
          </p:cNvSpPr>
          <p:nvPr/>
        </p:nvSpPr>
        <p:spPr bwMode="auto">
          <a:xfrm>
            <a:off x="723167" y="2431246"/>
            <a:ext cx="7697666" cy="2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4:49–50 (NASB95) </a:t>
            </a:r>
          </a:p>
          <a:p>
            <a:pPr>
              <a:buNone/>
            </a:pPr>
            <a:r>
              <a:rPr lang="en-US" sz="2400" b="1" baseline="30000" dirty="0">
                <a:latin typeface="Arial" panose="020B0604020202020204" pitchFamily="34" charset="0"/>
                <a:cs typeface="Arial" panose="020B0604020202020204" pitchFamily="34" charset="0"/>
              </a:rPr>
              <a:t>49</a:t>
            </a:r>
            <a:r>
              <a:rPr lang="en-US" sz="2400" b="1" dirty="0">
                <a:latin typeface="Arial" panose="020B0604020202020204" pitchFamily="34" charset="0"/>
                <a:cs typeface="Arial" panose="020B0604020202020204" pitchFamily="34" charset="0"/>
              </a:rPr>
              <a:t> The royal official said to Him, “</a:t>
            </a:r>
            <a:r>
              <a:rPr lang="en-US" sz="2400" b="1" u="sng" dirty="0">
                <a:latin typeface="Arial" panose="020B0604020202020204" pitchFamily="34" charset="0"/>
                <a:cs typeface="Arial" panose="020B0604020202020204" pitchFamily="34" charset="0"/>
              </a:rPr>
              <a:t>Sir, come down before my child dies.</a:t>
            </a:r>
            <a:r>
              <a:rPr lang="en-US" sz="2400" b="1" dirty="0">
                <a:latin typeface="Arial" panose="020B0604020202020204" pitchFamily="34" charset="0"/>
                <a:cs typeface="Arial" panose="020B0604020202020204" pitchFamily="34" charset="0"/>
              </a:rPr>
              <a:t>” </a:t>
            </a:r>
            <a:r>
              <a:rPr lang="en-US" sz="2400" b="1" baseline="30000" dirty="0">
                <a:latin typeface="Arial" panose="020B0604020202020204" pitchFamily="34" charset="0"/>
                <a:cs typeface="Arial" panose="020B0604020202020204" pitchFamily="34" charset="0"/>
              </a:rPr>
              <a:t>50</a:t>
            </a:r>
            <a:r>
              <a:rPr lang="en-US" sz="2400" b="1" dirty="0">
                <a:latin typeface="Arial" panose="020B0604020202020204" pitchFamily="34" charset="0"/>
                <a:cs typeface="Arial" panose="020B0604020202020204" pitchFamily="34" charset="0"/>
              </a:rPr>
              <a:t> Jesus said to him, “</a:t>
            </a:r>
            <a:r>
              <a:rPr lang="en-US" sz="2400" b="1" u="sng" dirty="0">
                <a:latin typeface="Arial" panose="020B0604020202020204" pitchFamily="34" charset="0"/>
                <a:cs typeface="Arial" panose="020B0604020202020204" pitchFamily="34" charset="0"/>
              </a:rPr>
              <a:t>Go; your son lives.</a:t>
            </a:r>
            <a:r>
              <a:rPr lang="en-US" sz="2400" b="1" dirty="0">
                <a:latin typeface="Arial" panose="020B0604020202020204" pitchFamily="34" charset="0"/>
                <a:cs typeface="Arial" panose="020B0604020202020204" pitchFamily="34" charset="0"/>
              </a:rPr>
              <a:t>” The man believed the word that Jesus spoke to him and started off. </a:t>
            </a:r>
          </a:p>
          <a:p>
            <a:pPr>
              <a:buNone/>
            </a:pP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6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
          <p:cNvSpPr txBox="1">
            <a:spLocks/>
          </p:cNvSpPr>
          <p:nvPr/>
        </p:nvSpPr>
        <p:spPr>
          <a:xfrm>
            <a:off x="312738" y="228600"/>
            <a:ext cx="8518525" cy="681038"/>
          </a:xfrm>
          <a:prstGeom prst="rect">
            <a:avLst/>
          </a:prstGeom>
        </p:spPr>
        <p:txBody>
          <a:bodyPr/>
          <a:lstStyle/>
          <a:p>
            <a:pPr>
              <a:spcBef>
                <a:spcPct val="20000"/>
              </a:spcBef>
              <a:defRPr/>
            </a:pPr>
            <a:r>
              <a:rPr lang="en-US" sz="3600" b="1" dirty="0">
                <a:latin typeface="Arial" panose="020B0604020202020204" pitchFamily="34" charset="0"/>
                <a:cs typeface="Arial" panose="020B0604020202020204" pitchFamily="34" charset="0"/>
              </a:rPr>
              <a:t>Looking back …</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0" y="121240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endParaRPr lang="en-US" altLang="en-US" sz="1800" b="1" dirty="0">
              <a:latin typeface="Arial" panose="020B0604020202020204" pitchFamily="34" charset="0"/>
              <a:cs typeface="Arial" panose="020B0604020202020204" pitchFamily="34" charset="0"/>
            </a:endParaRPr>
          </a:p>
        </p:txBody>
      </p:sp>
      <p:sp>
        <p:nvSpPr>
          <p:cNvPr id="14" name="Rectangle 13"/>
          <p:cNvSpPr>
            <a:spLocks noChangeArrowheads="1"/>
          </p:cNvSpPr>
          <p:nvPr/>
        </p:nvSpPr>
        <p:spPr bwMode="auto">
          <a:xfrm>
            <a:off x="0" y="12124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Third Sign: Healing the lame man</a:t>
            </a:r>
            <a:endParaRPr lang="en-US" altLang="en-US" sz="1800" b="1" dirty="0">
              <a:latin typeface="Arial" panose="020B0604020202020204" pitchFamily="34" charset="0"/>
              <a:cs typeface="Arial" panose="020B0604020202020204" pitchFamily="34" charset="0"/>
            </a:endParaRPr>
          </a:p>
        </p:txBody>
      </p:sp>
      <p:sp>
        <p:nvSpPr>
          <p:cNvPr id="15" name="Rectangle 14"/>
          <p:cNvSpPr>
            <a:spLocks noChangeArrowheads="1"/>
          </p:cNvSpPr>
          <p:nvPr/>
        </p:nvSpPr>
        <p:spPr bwMode="auto">
          <a:xfrm>
            <a:off x="723167" y="2431246"/>
            <a:ext cx="7697666" cy="3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5:5 (NASB95) </a:t>
            </a:r>
          </a:p>
          <a:p>
            <a:pPr>
              <a:buNone/>
            </a:pPr>
            <a:r>
              <a:rPr lang="en-US" sz="2400" b="1" baseline="30000" dirty="0">
                <a:latin typeface="Arial" panose="020B0604020202020204" pitchFamily="34" charset="0"/>
                <a:cs typeface="Arial" panose="020B0604020202020204" pitchFamily="34" charset="0"/>
              </a:rPr>
              <a:t>5</a:t>
            </a:r>
            <a:r>
              <a:rPr lang="en-US" sz="2400" b="1" dirty="0">
                <a:latin typeface="Arial" panose="020B0604020202020204" pitchFamily="34" charset="0"/>
                <a:cs typeface="Arial" panose="020B0604020202020204" pitchFamily="34" charset="0"/>
              </a:rPr>
              <a:t> A man was there who had been ill for thirty-eight years. </a:t>
            </a:r>
            <a:br>
              <a:rPr lang="en-US" sz="2400" b="1" dirty="0">
                <a:latin typeface="Arial" panose="020B0604020202020204" pitchFamily="34" charset="0"/>
                <a:cs typeface="Arial" panose="020B0604020202020204" pitchFamily="34" charset="0"/>
              </a:rPr>
            </a:br>
            <a:endParaRPr lang="en-US" sz="2400" b="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John 5:8 (NASB95) </a:t>
            </a:r>
          </a:p>
          <a:p>
            <a:pPr>
              <a:buNone/>
            </a:pPr>
            <a:r>
              <a:rPr lang="en-US" sz="2400" b="1" baseline="30000" dirty="0">
                <a:latin typeface="Arial" panose="020B0604020202020204" pitchFamily="34" charset="0"/>
                <a:cs typeface="Arial" panose="020B0604020202020204" pitchFamily="34" charset="0"/>
              </a:rPr>
              <a:t>8</a:t>
            </a:r>
            <a:r>
              <a:rPr lang="en-US" sz="2400" b="1" dirty="0">
                <a:latin typeface="Arial" panose="020B0604020202020204" pitchFamily="34" charset="0"/>
                <a:cs typeface="Arial" panose="020B0604020202020204" pitchFamily="34" charset="0"/>
              </a:rPr>
              <a:t> Jesus said to him, “Get up, pick up your pallet and walk.” </a:t>
            </a:r>
          </a:p>
          <a:p>
            <a:pPr>
              <a:buNone/>
            </a:pP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338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
          <p:cNvSpPr txBox="1">
            <a:spLocks/>
          </p:cNvSpPr>
          <p:nvPr/>
        </p:nvSpPr>
        <p:spPr>
          <a:xfrm>
            <a:off x="312738" y="228600"/>
            <a:ext cx="8518525" cy="681038"/>
          </a:xfrm>
          <a:prstGeom prst="rect">
            <a:avLst/>
          </a:prstGeom>
        </p:spPr>
        <p:txBody>
          <a:bodyPr/>
          <a:lstStyle/>
          <a:p>
            <a:pPr>
              <a:spcBef>
                <a:spcPct val="20000"/>
              </a:spcBef>
              <a:defRPr/>
            </a:pPr>
            <a:r>
              <a:rPr lang="en-US" sz="3600" b="1" dirty="0">
                <a:latin typeface="Arial" panose="020B0604020202020204" pitchFamily="34" charset="0"/>
                <a:cs typeface="Arial" panose="020B0604020202020204" pitchFamily="34" charset="0"/>
              </a:rPr>
              <a:t>Looking back …</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0" y="121240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endParaRPr lang="en-US" altLang="en-US" sz="1800" b="1" dirty="0">
              <a:latin typeface="Arial" panose="020B0604020202020204" pitchFamily="34" charset="0"/>
              <a:cs typeface="Arial" panose="020B0604020202020204" pitchFamily="34" charset="0"/>
            </a:endParaRPr>
          </a:p>
        </p:txBody>
      </p:sp>
      <p:sp>
        <p:nvSpPr>
          <p:cNvPr id="14" name="Rectangle 13"/>
          <p:cNvSpPr>
            <a:spLocks noChangeArrowheads="1"/>
          </p:cNvSpPr>
          <p:nvPr/>
        </p:nvSpPr>
        <p:spPr bwMode="auto">
          <a:xfrm>
            <a:off x="0" y="12124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Fourth Sign: Feeding the 5,000</a:t>
            </a:r>
            <a:endParaRPr lang="en-US" altLang="en-US" sz="1800" b="1" dirty="0">
              <a:latin typeface="Arial" panose="020B0604020202020204" pitchFamily="34" charset="0"/>
              <a:cs typeface="Arial" panose="020B0604020202020204" pitchFamily="34" charset="0"/>
            </a:endParaRPr>
          </a:p>
        </p:txBody>
      </p:sp>
      <p:sp>
        <p:nvSpPr>
          <p:cNvPr id="15" name="Rectangle 14"/>
          <p:cNvSpPr>
            <a:spLocks noChangeArrowheads="1"/>
          </p:cNvSpPr>
          <p:nvPr/>
        </p:nvSpPr>
        <p:spPr bwMode="auto">
          <a:xfrm>
            <a:off x="723167" y="2070757"/>
            <a:ext cx="7697666"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6:11–12 (NASB95) </a:t>
            </a:r>
          </a:p>
          <a:p>
            <a:pPr>
              <a:buNone/>
            </a:pPr>
            <a:r>
              <a:rPr lang="en-US" sz="2400" b="1" baseline="30000" dirty="0">
                <a:latin typeface="Arial" panose="020B0604020202020204" pitchFamily="34" charset="0"/>
                <a:cs typeface="Arial" panose="020B0604020202020204" pitchFamily="34" charset="0"/>
              </a:rPr>
              <a:t>11</a:t>
            </a:r>
            <a:r>
              <a:rPr lang="en-US" sz="2400" b="1" dirty="0">
                <a:latin typeface="Arial" panose="020B0604020202020204" pitchFamily="34" charset="0"/>
                <a:cs typeface="Arial" panose="020B0604020202020204" pitchFamily="34" charset="0"/>
              </a:rPr>
              <a:t> Jesus then </a:t>
            </a:r>
            <a:r>
              <a:rPr lang="en-US" sz="2400" b="1" u="sng" dirty="0">
                <a:latin typeface="Arial" panose="020B0604020202020204" pitchFamily="34" charset="0"/>
                <a:cs typeface="Arial" panose="020B0604020202020204" pitchFamily="34" charset="0"/>
              </a:rPr>
              <a:t>took the loaves</a:t>
            </a:r>
            <a:r>
              <a:rPr lang="en-US" sz="2400" b="1" dirty="0">
                <a:latin typeface="Arial" panose="020B0604020202020204" pitchFamily="34" charset="0"/>
                <a:cs typeface="Arial" panose="020B0604020202020204" pitchFamily="34" charset="0"/>
              </a:rPr>
              <a:t>, and having given thanks, He distributed to those who were seated; likewise also of </a:t>
            </a:r>
            <a:r>
              <a:rPr lang="en-US" sz="2400" b="1" u="sng" dirty="0">
                <a:latin typeface="Arial" panose="020B0604020202020204" pitchFamily="34" charset="0"/>
                <a:cs typeface="Arial" panose="020B0604020202020204" pitchFamily="34" charset="0"/>
              </a:rPr>
              <a:t>the fish</a:t>
            </a:r>
            <a:r>
              <a:rPr lang="en-US" sz="2400" b="1" dirty="0">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rPr>
              <a:t>as much as they wanted</a:t>
            </a:r>
            <a:r>
              <a:rPr lang="en-US" sz="2400" b="1" dirty="0">
                <a:latin typeface="Arial" panose="020B0604020202020204" pitchFamily="34" charset="0"/>
                <a:cs typeface="Arial" panose="020B0604020202020204" pitchFamily="34" charset="0"/>
              </a:rPr>
              <a:t>. </a:t>
            </a:r>
            <a:r>
              <a:rPr lang="en-US" sz="2400" b="1" baseline="30000" dirty="0">
                <a:latin typeface="Arial" panose="020B0604020202020204" pitchFamily="34" charset="0"/>
                <a:cs typeface="Arial" panose="020B0604020202020204" pitchFamily="34" charset="0"/>
              </a:rPr>
              <a:t>12</a:t>
            </a:r>
            <a:r>
              <a:rPr lang="en-US" sz="2400" b="1" dirty="0">
                <a:latin typeface="Arial" panose="020B0604020202020204" pitchFamily="34" charset="0"/>
                <a:cs typeface="Arial" panose="020B0604020202020204" pitchFamily="34" charset="0"/>
              </a:rPr>
              <a:t> When they were filled, He said to His disciples, “Gather up the leftover fragments so that nothing will be lost.” </a:t>
            </a:r>
            <a:br>
              <a:rPr lang="en-US" sz="2400" b="1" dirty="0">
                <a:latin typeface="Arial" panose="020B0604020202020204" pitchFamily="34" charset="0"/>
                <a:cs typeface="Arial" panose="020B0604020202020204" pitchFamily="34" charset="0"/>
              </a:rPr>
            </a:br>
            <a:endParaRPr lang="en-US" sz="2400" b="1" dirty="0">
              <a:latin typeface="Arial" panose="020B0604020202020204" pitchFamily="34" charset="0"/>
              <a:cs typeface="Arial" panose="020B0604020202020204" pitchFamily="34" charset="0"/>
            </a:endParaRPr>
          </a:p>
          <a:p>
            <a:pPr>
              <a:buNone/>
            </a:pPr>
            <a:endParaRPr lang="en-US"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71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
          <p:cNvSpPr txBox="1">
            <a:spLocks/>
          </p:cNvSpPr>
          <p:nvPr/>
        </p:nvSpPr>
        <p:spPr>
          <a:xfrm>
            <a:off x="312738" y="228600"/>
            <a:ext cx="8518525" cy="681038"/>
          </a:xfrm>
          <a:prstGeom prst="rect">
            <a:avLst/>
          </a:prstGeom>
        </p:spPr>
        <p:txBody>
          <a:bodyPr/>
          <a:lstStyle/>
          <a:p>
            <a:pPr>
              <a:spcBef>
                <a:spcPct val="20000"/>
              </a:spcBef>
              <a:defRPr/>
            </a:pPr>
            <a:r>
              <a:rPr lang="en-US" sz="3600" b="1" dirty="0">
                <a:latin typeface="Arial" panose="020B0604020202020204" pitchFamily="34" charset="0"/>
                <a:cs typeface="Arial" panose="020B0604020202020204" pitchFamily="34" charset="0"/>
              </a:rPr>
              <a:t>Looking back …</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0" y="121240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endParaRPr lang="en-US" altLang="en-US" sz="1800" b="1" dirty="0">
              <a:latin typeface="Arial" panose="020B0604020202020204" pitchFamily="34" charset="0"/>
              <a:cs typeface="Arial" panose="020B0604020202020204" pitchFamily="34" charset="0"/>
            </a:endParaRPr>
          </a:p>
        </p:txBody>
      </p:sp>
      <p:sp>
        <p:nvSpPr>
          <p:cNvPr id="14" name="Rectangle 13"/>
          <p:cNvSpPr>
            <a:spLocks noChangeArrowheads="1"/>
          </p:cNvSpPr>
          <p:nvPr/>
        </p:nvSpPr>
        <p:spPr bwMode="auto">
          <a:xfrm>
            <a:off x="0" y="12124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Fifth Sign: Walking on the water</a:t>
            </a:r>
            <a:endParaRPr lang="en-US" altLang="en-US" sz="1800" b="1" dirty="0">
              <a:latin typeface="Arial" panose="020B0604020202020204" pitchFamily="34" charset="0"/>
              <a:cs typeface="Arial" panose="020B0604020202020204" pitchFamily="34" charset="0"/>
            </a:endParaRPr>
          </a:p>
        </p:txBody>
      </p:sp>
      <p:sp>
        <p:nvSpPr>
          <p:cNvPr id="15" name="Rectangle 14"/>
          <p:cNvSpPr>
            <a:spLocks noChangeArrowheads="1"/>
          </p:cNvSpPr>
          <p:nvPr/>
        </p:nvSpPr>
        <p:spPr bwMode="auto">
          <a:xfrm>
            <a:off x="723167" y="2413657"/>
            <a:ext cx="7697666" cy="293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6:18–20 (NASB95) </a:t>
            </a:r>
          </a:p>
          <a:p>
            <a:pPr>
              <a:buNone/>
            </a:pPr>
            <a:r>
              <a:rPr lang="en-US" sz="2400" b="1" baseline="30000" dirty="0">
                <a:latin typeface="Arial" panose="020B0604020202020204" pitchFamily="34" charset="0"/>
                <a:cs typeface="Arial" panose="020B0604020202020204" pitchFamily="34" charset="0"/>
              </a:rPr>
              <a:t>18</a:t>
            </a:r>
            <a:r>
              <a:rPr lang="en-US" sz="2400" b="1" dirty="0">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rPr>
              <a:t>The sea </a:t>
            </a:r>
            <a:r>
              <a:rPr lang="en-US" sz="2400" b="1" i="1" u="sng" dirty="0">
                <a:latin typeface="Arial" panose="020B0604020202020204" pitchFamily="34" charset="0"/>
                <a:cs typeface="Arial" panose="020B0604020202020204" pitchFamily="34" charset="0"/>
              </a:rPr>
              <a:t>began</a:t>
            </a:r>
            <a:r>
              <a:rPr lang="en-US" sz="2400" b="1" u="sng" dirty="0">
                <a:latin typeface="Arial" panose="020B0604020202020204" pitchFamily="34" charset="0"/>
                <a:cs typeface="Arial" panose="020B0604020202020204" pitchFamily="34" charset="0"/>
              </a:rPr>
              <a:t> to be stirred up</a:t>
            </a:r>
            <a:r>
              <a:rPr lang="en-US" sz="2400" b="1" dirty="0">
                <a:latin typeface="Arial" panose="020B0604020202020204" pitchFamily="34" charset="0"/>
                <a:cs typeface="Arial" panose="020B0604020202020204" pitchFamily="34" charset="0"/>
              </a:rPr>
              <a:t> because a strong wind was blowing. </a:t>
            </a:r>
            <a:r>
              <a:rPr lang="en-US" sz="2400" b="1" baseline="30000" dirty="0">
                <a:latin typeface="Arial" panose="020B0604020202020204" pitchFamily="34" charset="0"/>
                <a:cs typeface="Arial" panose="020B0604020202020204" pitchFamily="34" charset="0"/>
              </a:rPr>
              <a:t>19</a:t>
            </a:r>
            <a:r>
              <a:rPr lang="en-US" sz="2400" b="1" dirty="0">
                <a:latin typeface="Arial" panose="020B0604020202020204" pitchFamily="34" charset="0"/>
                <a:cs typeface="Arial" panose="020B0604020202020204" pitchFamily="34" charset="0"/>
              </a:rPr>
              <a:t> Then, when they had rowed about three or four miles, </a:t>
            </a:r>
            <a:r>
              <a:rPr lang="en-US" sz="2400" b="1" u="sng" dirty="0">
                <a:latin typeface="Arial" panose="020B0604020202020204" pitchFamily="34" charset="0"/>
                <a:cs typeface="Arial" panose="020B0604020202020204" pitchFamily="34" charset="0"/>
              </a:rPr>
              <a:t>they saw Jesus walking on the sea</a:t>
            </a:r>
            <a:r>
              <a:rPr lang="en-US" sz="2400" b="1" dirty="0">
                <a:latin typeface="Arial" panose="020B0604020202020204" pitchFamily="34" charset="0"/>
                <a:cs typeface="Arial" panose="020B0604020202020204" pitchFamily="34" charset="0"/>
              </a:rPr>
              <a:t> and drawing near to the boat; and they were frightened. </a:t>
            </a:r>
            <a:r>
              <a:rPr lang="en-US" sz="2400" b="1" baseline="30000" dirty="0">
                <a:latin typeface="Arial" panose="020B0604020202020204" pitchFamily="34" charset="0"/>
                <a:cs typeface="Arial" panose="020B0604020202020204" pitchFamily="34" charset="0"/>
              </a:rPr>
              <a:t>20</a:t>
            </a:r>
            <a:r>
              <a:rPr lang="en-US" sz="2400" b="1" dirty="0">
                <a:latin typeface="Arial" panose="020B0604020202020204" pitchFamily="34" charset="0"/>
                <a:cs typeface="Arial" panose="020B0604020202020204" pitchFamily="34" charset="0"/>
              </a:rPr>
              <a:t> But He said to them, “</a:t>
            </a:r>
            <a:r>
              <a:rPr lang="en-US" sz="2400" b="1" u="sng" dirty="0">
                <a:latin typeface="Arial" panose="020B0604020202020204" pitchFamily="34" charset="0"/>
                <a:cs typeface="Arial" panose="020B0604020202020204" pitchFamily="34" charset="0"/>
              </a:rPr>
              <a:t>It is I; do not be afraid.</a:t>
            </a:r>
            <a:r>
              <a:rPr lang="en-US" sz="2400" b="1" dirty="0">
                <a:latin typeface="Arial" panose="020B0604020202020204" pitchFamily="34" charset="0"/>
                <a:cs typeface="Arial" panose="020B0604020202020204" pitchFamily="34" charset="0"/>
              </a:rPr>
              <a:t>” </a:t>
            </a:r>
          </a:p>
          <a:p>
            <a:pPr>
              <a:buNone/>
            </a:pPr>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543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25 – Question 3</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What did Peter see had been done </a:t>
            </a:r>
          </a:p>
          <a:p>
            <a:pPr algn="ctr">
              <a:spcBef>
                <a:spcPct val="0"/>
              </a:spcBef>
              <a:buFontTx/>
              <a:buNone/>
            </a:pPr>
            <a:r>
              <a:rPr lang="en-US" altLang="en-US" sz="2400" b="1" dirty="0">
                <a:latin typeface="Arial" panose="020B0604020202020204" pitchFamily="34" charset="0"/>
                <a:cs typeface="Arial" panose="020B0604020202020204" pitchFamily="34" charset="0"/>
              </a:rPr>
              <a:t>with the burial clothes?</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2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20:6–7 (NASB95) </a:t>
            </a:r>
          </a:p>
          <a:p>
            <a:pPr>
              <a:buNone/>
            </a:pPr>
            <a:r>
              <a:rPr lang="en-US" sz="2400" b="1" baseline="30000" dirty="0">
                <a:latin typeface="Arial" panose="020B0604020202020204" pitchFamily="34" charset="0"/>
                <a:cs typeface="Arial" panose="020B0604020202020204" pitchFamily="34" charset="0"/>
              </a:rPr>
              <a:t>6</a:t>
            </a:r>
            <a:r>
              <a:rPr lang="en-US" sz="2400" b="1" dirty="0">
                <a:latin typeface="Arial" panose="020B0604020202020204" pitchFamily="34" charset="0"/>
                <a:cs typeface="Arial" panose="020B0604020202020204" pitchFamily="34" charset="0"/>
              </a:rPr>
              <a:t> And so Simon Peter also came, following him, and entered the tomb; and </a:t>
            </a:r>
            <a:r>
              <a:rPr lang="en-US" sz="2400" b="1" u="sng" dirty="0">
                <a:latin typeface="Arial" panose="020B0604020202020204" pitchFamily="34" charset="0"/>
                <a:cs typeface="Arial" panose="020B0604020202020204" pitchFamily="34" charset="0"/>
              </a:rPr>
              <a:t>he saw the linen wrappings lying </a:t>
            </a:r>
            <a:r>
              <a:rPr lang="en-US" sz="2400" b="1" i="1" u="sng" dirty="0">
                <a:latin typeface="Arial" panose="020B0604020202020204" pitchFamily="34" charset="0"/>
                <a:cs typeface="Arial" panose="020B0604020202020204" pitchFamily="34" charset="0"/>
              </a:rPr>
              <a:t>there,</a:t>
            </a:r>
            <a:r>
              <a:rPr lang="en-US" sz="2400" b="1" u="sng" dirty="0">
                <a:latin typeface="Arial" panose="020B0604020202020204" pitchFamily="34" charset="0"/>
                <a:cs typeface="Arial" panose="020B0604020202020204" pitchFamily="34" charset="0"/>
              </a:rPr>
              <a:t> </a:t>
            </a:r>
            <a:r>
              <a:rPr lang="en-US" sz="2400" b="1" u="sng" baseline="30000" dirty="0">
                <a:latin typeface="Arial" panose="020B0604020202020204" pitchFamily="34" charset="0"/>
                <a:cs typeface="Arial" panose="020B0604020202020204" pitchFamily="34" charset="0"/>
              </a:rPr>
              <a:t>7</a:t>
            </a:r>
            <a:r>
              <a:rPr lang="en-US" sz="2400" b="1" u="sng" dirty="0">
                <a:latin typeface="Arial" panose="020B0604020202020204" pitchFamily="34" charset="0"/>
                <a:cs typeface="Arial" panose="020B0604020202020204" pitchFamily="34" charset="0"/>
              </a:rPr>
              <a:t> and the face-cloth which had been on His head, not lying with the linen wrappings, but rolled up in a place by itself</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1439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
          <p:cNvSpPr txBox="1">
            <a:spLocks/>
          </p:cNvSpPr>
          <p:nvPr/>
        </p:nvSpPr>
        <p:spPr>
          <a:xfrm>
            <a:off x="312738" y="228600"/>
            <a:ext cx="8518525" cy="681038"/>
          </a:xfrm>
          <a:prstGeom prst="rect">
            <a:avLst/>
          </a:prstGeom>
        </p:spPr>
        <p:txBody>
          <a:bodyPr/>
          <a:lstStyle/>
          <a:p>
            <a:pPr>
              <a:spcBef>
                <a:spcPct val="20000"/>
              </a:spcBef>
              <a:defRPr/>
            </a:pPr>
            <a:r>
              <a:rPr lang="en-US" sz="3600" b="1" dirty="0">
                <a:latin typeface="Arial" panose="020B0604020202020204" pitchFamily="34" charset="0"/>
                <a:cs typeface="Arial" panose="020B0604020202020204" pitchFamily="34" charset="0"/>
              </a:rPr>
              <a:t>Looking back …</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0" y="121240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endParaRPr lang="en-US" altLang="en-US" sz="1800" b="1" dirty="0">
              <a:latin typeface="Arial" panose="020B0604020202020204" pitchFamily="34" charset="0"/>
              <a:cs typeface="Arial" panose="020B0604020202020204" pitchFamily="34" charset="0"/>
            </a:endParaRPr>
          </a:p>
        </p:txBody>
      </p:sp>
      <p:sp>
        <p:nvSpPr>
          <p:cNvPr id="14" name="Rectangle 13"/>
          <p:cNvSpPr>
            <a:spLocks noChangeArrowheads="1"/>
          </p:cNvSpPr>
          <p:nvPr/>
        </p:nvSpPr>
        <p:spPr bwMode="auto">
          <a:xfrm>
            <a:off x="0" y="12124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Next Day: Sermon on the bread of life</a:t>
            </a:r>
            <a:endParaRPr lang="en-US" altLang="en-US" sz="1800" b="1" dirty="0">
              <a:latin typeface="Arial" panose="020B0604020202020204" pitchFamily="34" charset="0"/>
              <a:cs typeface="Arial" panose="020B0604020202020204" pitchFamily="34" charset="0"/>
            </a:endParaRPr>
          </a:p>
        </p:txBody>
      </p:sp>
      <p:sp>
        <p:nvSpPr>
          <p:cNvPr id="15" name="Rectangle 14"/>
          <p:cNvSpPr>
            <a:spLocks noChangeArrowheads="1"/>
          </p:cNvSpPr>
          <p:nvPr/>
        </p:nvSpPr>
        <p:spPr bwMode="auto">
          <a:xfrm>
            <a:off x="723167" y="1947662"/>
            <a:ext cx="7697666"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6:32–33 (NASB95) </a:t>
            </a:r>
          </a:p>
          <a:p>
            <a:pPr>
              <a:buNone/>
            </a:pPr>
            <a:r>
              <a:rPr lang="en-US" sz="2400" b="1" baseline="30000" dirty="0">
                <a:latin typeface="Arial" panose="020B0604020202020204" pitchFamily="34" charset="0"/>
                <a:cs typeface="Arial" panose="020B0604020202020204" pitchFamily="34" charset="0"/>
              </a:rPr>
              <a:t>32</a:t>
            </a:r>
            <a:r>
              <a:rPr lang="en-US" sz="2400" b="1" dirty="0">
                <a:latin typeface="Arial" panose="020B0604020202020204" pitchFamily="34" charset="0"/>
                <a:cs typeface="Arial" panose="020B0604020202020204" pitchFamily="34" charset="0"/>
              </a:rPr>
              <a:t> Jesus then said to them, “Truly, truly, I say to you, </a:t>
            </a:r>
            <a:r>
              <a:rPr lang="en-US" sz="2400" b="1" u="sng" dirty="0">
                <a:latin typeface="Arial" panose="020B0604020202020204" pitchFamily="34" charset="0"/>
                <a:cs typeface="Arial" panose="020B0604020202020204" pitchFamily="34" charset="0"/>
              </a:rPr>
              <a:t>it is not Moses who has given you the bread out of heaven, but it is My Father who gives you the true bread out of heaven. </a:t>
            </a:r>
            <a:r>
              <a:rPr lang="en-US" sz="2400" b="1" u="sng" baseline="30000" dirty="0">
                <a:latin typeface="Arial" panose="020B0604020202020204" pitchFamily="34" charset="0"/>
                <a:cs typeface="Arial" panose="020B0604020202020204" pitchFamily="34" charset="0"/>
              </a:rPr>
              <a:t>33</a:t>
            </a:r>
            <a:r>
              <a:rPr lang="en-US" sz="2400" b="1" u="sng" dirty="0">
                <a:latin typeface="Arial" panose="020B0604020202020204" pitchFamily="34" charset="0"/>
                <a:cs typeface="Arial" panose="020B0604020202020204" pitchFamily="34" charset="0"/>
              </a:rPr>
              <a:t> “For the bread of God is that which comes down out of heaven, and gives life to the world</a:t>
            </a:r>
            <a:r>
              <a:rPr lang="en-US" sz="2400" b="1" dirty="0">
                <a:latin typeface="Arial" panose="020B0604020202020204" pitchFamily="34" charset="0"/>
                <a:cs typeface="Arial" panose="020B0604020202020204" pitchFamily="34" charset="0"/>
              </a:rPr>
              <a:t>.” </a:t>
            </a:r>
          </a:p>
          <a:p>
            <a:pPr>
              <a:buNone/>
            </a:pPr>
            <a:endParaRPr lang="en-US" sz="2400" b="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John 6:35 (NASB95) </a:t>
            </a:r>
          </a:p>
          <a:p>
            <a:pPr>
              <a:buNone/>
            </a:pPr>
            <a:r>
              <a:rPr lang="en-US" sz="2400" b="1" baseline="30000" dirty="0">
                <a:latin typeface="Arial" panose="020B0604020202020204" pitchFamily="34" charset="0"/>
                <a:cs typeface="Arial" panose="020B0604020202020204" pitchFamily="34" charset="0"/>
              </a:rPr>
              <a:t>35</a:t>
            </a:r>
            <a:r>
              <a:rPr lang="en-US" sz="2400" b="1" dirty="0">
                <a:latin typeface="Arial" panose="020B0604020202020204" pitchFamily="34" charset="0"/>
                <a:cs typeface="Arial" panose="020B0604020202020204" pitchFamily="34" charset="0"/>
              </a:rPr>
              <a:t> Jesus said to them, “</a:t>
            </a:r>
            <a:r>
              <a:rPr lang="en-US" sz="2400" b="1" u="sng" dirty="0">
                <a:latin typeface="Arial" panose="020B0604020202020204" pitchFamily="34" charset="0"/>
                <a:cs typeface="Arial" panose="020B0604020202020204" pitchFamily="34" charset="0"/>
              </a:rPr>
              <a:t>I am the bread of life; he who comes to Me will not hunger, and he who believes in Me will never thirst</a:t>
            </a:r>
            <a:r>
              <a:rPr lang="en-US" sz="2400" b="1" dirty="0">
                <a:latin typeface="Arial" panose="020B0604020202020204" pitchFamily="34" charset="0"/>
                <a:cs typeface="Arial" panose="020B0604020202020204" pitchFamily="34" charset="0"/>
              </a:rPr>
              <a:t>. </a:t>
            </a:r>
          </a:p>
          <a:p>
            <a:pPr>
              <a:buNone/>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11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
          <p:cNvSpPr txBox="1">
            <a:spLocks/>
          </p:cNvSpPr>
          <p:nvPr/>
        </p:nvSpPr>
        <p:spPr>
          <a:xfrm>
            <a:off x="312738" y="228600"/>
            <a:ext cx="8518525" cy="681038"/>
          </a:xfrm>
          <a:prstGeom prst="rect">
            <a:avLst/>
          </a:prstGeom>
        </p:spPr>
        <p:txBody>
          <a:bodyPr/>
          <a:lstStyle/>
          <a:p>
            <a:pPr>
              <a:spcBef>
                <a:spcPct val="20000"/>
              </a:spcBef>
              <a:defRPr/>
            </a:pPr>
            <a:r>
              <a:rPr lang="en-US" sz="3600" b="1" dirty="0">
                <a:latin typeface="Arial" panose="020B0604020202020204" pitchFamily="34" charset="0"/>
                <a:cs typeface="Arial" panose="020B0604020202020204" pitchFamily="34" charset="0"/>
              </a:rPr>
              <a:t>Looking back …</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0" y="121240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endParaRPr lang="en-US" altLang="en-US" sz="1800" b="1" dirty="0">
              <a:latin typeface="Arial" panose="020B0604020202020204" pitchFamily="34" charset="0"/>
              <a:cs typeface="Arial" panose="020B0604020202020204" pitchFamily="34" charset="0"/>
            </a:endParaRPr>
          </a:p>
        </p:txBody>
      </p:sp>
      <p:sp>
        <p:nvSpPr>
          <p:cNvPr id="14" name="Rectangle 13"/>
          <p:cNvSpPr>
            <a:spLocks noChangeArrowheads="1"/>
          </p:cNvSpPr>
          <p:nvPr/>
        </p:nvSpPr>
        <p:spPr bwMode="auto">
          <a:xfrm>
            <a:off x="0" y="12124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Sixth Sign: Blind man sees</a:t>
            </a:r>
            <a:endParaRPr lang="en-US" altLang="en-US" sz="1800" b="1" dirty="0">
              <a:latin typeface="Arial" panose="020B0604020202020204" pitchFamily="34" charset="0"/>
              <a:cs typeface="Arial" panose="020B0604020202020204" pitchFamily="34" charset="0"/>
            </a:endParaRPr>
          </a:p>
        </p:txBody>
      </p:sp>
      <p:sp>
        <p:nvSpPr>
          <p:cNvPr id="15" name="Rectangle 14"/>
          <p:cNvSpPr>
            <a:spLocks noChangeArrowheads="1"/>
          </p:cNvSpPr>
          <p:nvPr/>
        </p:nvSpPr>
        <p:spPr bwMode="auto">
          <a:xfrm>
            <a:off x="723167" y="2695009"/>
            <a:ext cx="7697666" cy="319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9:5–7 (NASB95) </a:t>
            </a:r>
          </a:p>
          <a:p>
            <a:pPr>
              <a:buNone/>
            </a:pPr>
            <a:r>
              <a:rPr lang="en-US" sz="2400" b="1" baseline="30000" dirty="0">
                <a:latin typeface="Arial" panose="020B0604020202020204" pitchFamily="34" charset="0"/>
                <a:cs typeface="Arial" panose="020B0604020202020204" pitchFamily="34" charset="0"/>
              </a:rPr>
              <a:t>5</a:t>
            </a:r>
            <a:r>
              <a:rPr lang="en-US" sz="2400" b="1" dirty="0">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rPr>
              <a:t>While I am in the world, I am the Light of the world.</a:t>
            </a:r>
            <a:r>
              <a:rPr lang="en-US" sz="2400" b="1" dirty="0">
                <a:latin typeface="Arial" panose="020B0604020202020204" pitchFamily="34" charset="0"/>
                <a:cs typeface="Arial" panose="020B0604020202020204" pitchFamily="34" charset="0"/>
              </a:rPr>
              <a:t>” </a:t>
            </a:r>
            <a:r>
              <a:rPr lang="en-US" sz="2400" b="1" baseline="30000" dirty="0">
                <a:latin typeface="Arial" panose="020B0604020202020204" pitchFamily="34" charset="0"/>
                <a:cs typeface="Arial" panose="020B0604020202020204" pitchFamily="34" charset="0"/>
              </a:rPr>
              <a:t>6</a:t>
            </a:r>
            <a:r>
              <a:rPr lang="en-US" sz="2400" b="1" dirty="0">
                <a:latin typeface="Arial" panose="020B0604020202020204" pitchFamily="34" charset="0"/>
                <a:cs typeface="Arial" panose="020B0604020202020204" pitchFamily="34" charset="0"/>
              </a:rPr>
              <a:t> When He had said this, He spat on the ground, and made clay of the spittle, and applied the clay to his eyes, </a:t>
            </a:r>
            <a:r>
              <a:rPr lang="en-US" sz="2400" b="1" baseline="30000" dirty="0">
                <a:latin typeface="Arial" panose="020B0604020202020204" pitchFamily="34" charset="0"/>
                <a:cs typeface="Arial" panose="020B0604020202020204" pitchFamily="34" charset="0"/>
              </a:rPr>
              <a:t>7</a:t>
            </a:r>
            <a:r>
              <a:rPr lang="en-US" sz="2400" b="1" dirty="0">
                <a:latin typeface="Arial" panose="020B0604020202020204" pitchFamily="34" charset="0"/>
                <a:cs typeface="Arial" panose="020B0604020202020204" pitchFamily="34" charset="0"/>
              </a:rPr>
              <a:t> and said to him, “Go, wash in the pool of Siloam” (which is translated, Sent). </a:t>
            </a:r>
            <a:r>
              <a:rPr lang="en-US" sz="2400" b="1" u="sng" dirty="0">
                <a:latin typeface="Arial" panose="020B0604020202020204" pitchFamily="34" charset="0"/>
                <a:cs typeface="Arial" panose="020B0604020202020204" pitchFamily="34" charset="0"/>
              </a:rPr>
              <a:t>So he went away and washed, and came </a:t>
            </a:r>
            <a:r>
              <a:rPr lang="en-US" sz="2400" b="1" i="1" u="sng" dirty="0">
                <a:latin typeface="Arial" panose="020B0604020202020204" pitchFamily="34" charset="0"/>
                <a:cs typeface="Arial" panose="020B0604020202020204" pitchFamily="34" charset="0"/>
              </a:rPr>
              <a:t>back</a:t>
            </a:r>
            <a:r>
              <a:rPr lang="en-US" sz="2400" b="1" u="sng" dirty="0">
                <a:latin typeface="Arial" panose="020B0604020202020204" pitchFamily="34" charset="0"/>
                <a:cs typeface="Arial" panose="020B0604020202020204" pitchFamily="34" charset="0"/>
              </a:rPr>
              <a:t> seeing</a:t>
            </a:r>
            <a:r>
              <a:rPr lang="en-US" sz="2400" b="1" dirty="0">
                <a:latin typeface="Arial" panose="020B0604020202020204" pitchFamily="34" charset="0"/>
                <a:cs typeface="Arial" panose="020B0604020202020204" pitchFamily="34" charset="0"/>
              </a:rPr>
              <a:t>. </a:t>
            </a:r>
          </a:p>
          <a:p>
            <a:pPr>
              <a:buNone/>
            </a:pPr>
            <a:endParaRPr lang="en-US" sz="2400" b="1" dirty="0">
              <a:latin typeface="Arial" panose="020B0604020202020204" pitchFamily="34" charset="0"/>
              <a:cs typeface="Arial" panose="020B0604020202020204" pitchFamily="34" charset="0"/>
            </a:endParaRPr>
          </a:p>
        </p:txBody>
      </p:sp>
      <p:sp>
        <p:nvSpPr>
          <p:cNvPr id="9" name="Rectangle 8"/>
          <p:cNvSpPr>
            <a:spLocks noChangeArrowheads="1"/>
          </p:cNvSpPr>
          <p:nvPr/>
        </p:nvSpPr>
        <p:spPr bwMode="auto">
          <a:xfrm>
            <a:off x="0" y="1887595"/>
            <a:ext cx="9144000" cy="489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200" b="1" dirty="0">
                <a:latin typeface="Arial" panose="020B0604020202020204" pitchFamily="34" charset="0"/>
                <a:cs typeface="Arial" panose="020B0604020202020204" pitchFamily="34" charset="0"/>
              </a:rPr>
              <a:t>John 9:13 (NASB95) </a:t>
            </a:r>
          </a:p>
          <a:p>
            <a:pPr>
              <a:buNone/>
            </a:pPr>
            <a:r>
              <a:rPr lang="en-US" sz="2200" b="1" baseline="30000" dirty="0">
                <a:latin typeface="Arial" panose="020B0604020202020204" pitchFamily="34" charset="0"/>
                <a:cs typeface="Arial" panose="020B0604020202020204" pitchFamily="34" charset="0"/>
              </a:rPr>
              <a:t>13</a:t>
            </a:r>
            <a:r>
              <a:rPr lang="en-US" sz="2200" b="1" dirty="0">
                <a:latin typeface="Arial" panose="020B0604020202020204" pitchFamily="34" charset="0"/>
                <a:cs typeface="Arial" panose="020B0604020202020204" pitchFamily="34" charset="0"/>
              </a:rPr>
              <a:t> They brought to the Pharisees the man who was formerly blind.</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a:t>
            </a:r>
          </a:p>
          <a:p>
            <a:pPr>
              <a:buNone/>
            </a:pPr>
            <a:r>
              <a:rPr lang="en-US" sz="2200" b="1" dirty="0">
                <a:latin typeface="Arial" panose="020B0604020202020204" pitchFamily="34" charset="0"/>
                <a:cs typeface="Arial" panose="020B0604020202020204" pitchFamily="34" charset="0"/>
              </a:rPr>
              <a:t>John 9:24–25 (NASB95) </a:t>
            </a:r>
          </a:p>
          <a:p>
            <a:pPr>
              <a:buNone/>
            </a:pPr>
            <a:r>
              <a:rPr lang="en-US" sz="2200" b="1" baseline="30000" dirty="0">
                <a:latin typeface="Arial" panose="020B0604020202020204" pitchFamily="34" charset="0"/>
                <a:cs typeface="Arial" panose="020B0604020202020204" pitchFamily="34" charset="0"/>
              </a:rPr>
              <a:t>24</a:t>
            </a:r>
            <a:r>
              <a:rPr lang="en-US" sz="2200" b="1" dirty="0">
                <a:latin typeface="Arial" panose="020B0604020202020204" pitchFamily="34" charset="0"/>
                <a:cs typeface="Arial" panose="020B0604020202020204" pitchFamily="34" charset="0"/>
              </a:rPr>
              <a:t> So a second time they called the man who had been blind, and said to him, “Give glory to God; we know that this man is a sinner.” </a:t>
            </a:r>
            <a:r>
              <a:rPr lang="en-US" sz="2200" b="1" baseline="30000" dirty="0">
                <a:latin typeface="Arial" panose="020B0604020202020204" pitchFamily="34" charset="0"/>
                <a:cs typeface="Arial" panose="020B0604020202020204" pitchFamily="34" charset="0"/>
              </a:rPr>
              <a:t>25</a:t>
            </a:r>
            <a:r>
              <a:rPr lang="en-US" sz="2200" b="1" dirty="0">
                <a:latin typeface="Arial" panose="020B0604020202020204" pitchFamily="34" charset="0"/>
                <a:cs typeface="Arial" panose="020B0604020202020204" pitchFamily="34" charset="0"/>
              </a:rPr>
              <a:t> He then answered, “Whether He is a sinner, I do not know; one thing I do know, that though I was blind, now I see.” </a:t>
            </a:r>
          </a:p>
          <a:p>
            <a:pPr>
              <a:buNone/>
            </a:pP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John 9:34 (NASB95) </a:t>
            </a:r>
          </a:p>
          <a:p>
            <a:pPr>
              <a:buNone/>
            </a:pPr>
            <a:r>
              <a:rPr lang="en-US" sz="2200" b="1" baseline="30000" dirty="0">
                <a:latin typeface="Arial" panose="020B0604020202020204" pitchFamily="34" charset="0"/>
                <a:cs typeface="Arial" panose="020B0604020202020204" pitchFamily="34" charset="0"/>
              </a:rPr>
              <a:t>34</a:t>
            </a:r>
            <a:r>
              <a:rPr lang="en-US" sz="2200" b="1" dirty="0">
                <a:latin typeface="Arial" panose="020B0604020202020204" pitchFamily="34" charset="0"/>
                <a:cs typeface="Arial" panose="020B0604020202020204" pitchFamily="34" charset="0"/>
              </a:rPr>
              <a:t> They answered him, “You were born entirely in sins, and are you teaching us?” So </a:t>
            </a:r>
            <a:r>
              <a:rPr lang="en-US" sz="2200" b="1" u="sng" dirty="0">
                <a:latin typeface="Arial" panose="020B0604020202020204" pitchFamily="34" charset="0"/>
                <a:cs typeface="Arial" panose="020B0604020202020204" pitchFamily="34" charset="0"/>
              </a:rPr>
              <a:t>they put him out</a:t>
            </a:r>
            <a:r>
              <a:rPr lang="en-US" sz="2200" b="1" dirty="0">
                <a:latin typeface="Arial" panose="020B0604020202020204" pitchFamily="34" charset="0"/>
                <a:cs typeface="Arial" panose="020B0604020202020204" pitchFamily="34" charset="0"/>
              </a:rPr>
              <a:t>. </a:t>
            </a:r>
          </a:p>
          <a:p>
            <a:pPr>
              <a:buNone/>
            </a:pPr>
            <a:endParaRPr 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641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5" grpId="1"/>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
          <p:cNvSpPr txBox="1">
            <a:spLocks/>
          </p:cNvSpPr>
          <p:nvPr/>
        </p:nvSpPr>
        <p:spPr>
          <a:xfrm>
            <a:off x="312738" y="228600"/>
            <a:ext cx="8518525" cy="681038"/>
          </a:xfrm>
          <a:prstGeom prst="rect">
            <a:avLst/>
          </a:prstGeom>
        </p:spPr>
        <p:txBody>
          <a:bodyPr/>
          <a:lstStyle/>
          <a:p>
            <a:pPr>
              <a:spcBef>
                <a:spcPct val="20000"/>
              </a:spcBef>
              <a:defRPr/>
            </a:pPr>
            <a:r>
              <a:rPr lang="en-US" sz="3600" b="1" dirty="0">
                <a:latin typeface="Arial" panose="020B0604020202020204" pitchFamily="34" charset="0"/>
                <a:cs typeface="Arial" panose="020B0604020202020204" pitchFamily="34" charset="0"/>
              </a:rPr>
              <a:t>Looking back …</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0" y="121240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endParaRPr lang="en-US" altLang="en-US" sz="1800" b="1" dirty="0">
              <a:latin typeface="Arial" panose="020B0604020202020204" pitchFamily="34" charset="0"/>
              <a:cs typeface="Arial" panose="020B0604020202020204" pitchFamily="34" charset="0"/>
            </a:endParaRPr>
          </a:p>
        </p:txBody>
      </p:sp>
      <p:sp>
        <p:nvSpPr>
          <p:cNvPr id="14" name="Rectangle 13"/>
          <p:cNvSpPr>
            <a:spLocks noChangeArrowheads="1"/>
          </p:cNvSpPr>
          <p:nvPr/>
        </p:nvSpPr>
        <p:spPr bwMode="auto">
          <a:xfrm>
            <a:off x="0" y="12124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Seventh Sign: Jesus raises Lazarus</a:t>
            </a:r>
            <a:endParaRPr lang="en-US" altLang="en-US" sz="1800" b="1" dirty="0">
              <a:latin typeface="Arial" panose="020B0604020202020204" pitchFamily="34" charset="0"/>
              <a:cs typeface="Arial" panose="020B0604020202020204" pitchFamily="34" charset="0"/>
            </a:endParaRPr>
          </a:p>
        </p:txBody>
      </p:sp>
      <p:sp>
        <p:nvSpPr>
          <p:cNvPr id="15" name="Rectangle 14"/>
          <p:cNvSpPr>
            <a:spLocks noChangeArrowheads="1"/>
          </p:cNvSpPr>
          <p:nvPr/>
        </p:nvSpPr>
        <p:spPr bwMode="auto">
          <a:xfrm>
            <a:off x="723167" y="1947662"/>
            <a:ext cx="7697666"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11:11 (NASB95) </a:t>
            </a:r>
          </a:p>
          <a:p>
            <a:pPr>
              <a:buNone/>
            </a:pPr>
            <a:r>
              <a:rPr lang="en-US" sz="2400" b="1" baseline="30000" dirty="0">
                <a:latin typeface="Arial" panose="020B0604020202020204" pitchFamily="34" charset="0"/>
                <a:cs typeface="Arial" panose="020B0604020202020204" pitchFamily="34" charset="0"/>
              </a:rPr>
              <a:t>11</a:t>
            </a:r>
            <a:r>
              <a:rPr lang="en-US" sz="2400" b="1" dirty="0">
                <a:latin typeface="Arial" panose="020B0604020202020204" pitchFamily="34" charset="0"/>
                <a:cs typeface="Arial" panose="020B0604020202020204" pitchFamily="34" charset="0"/>
              </a:rPr>
              <a:t> This He said, and after that He said to them, “</a:t>
            </a:r>
            <a:r>
              <a:rPr lang="en-US" sz="2400" b="1" u="sng" dirty="0">
                <a:latin typeface="Arial" panose="020B0604020202020204" pitchFamily="34" charset="0"/>
                <a:cs typeface="Arial" panose="020B0604020202020204" pitchFamily="34" charset="0"/>
              </a:rPr>
              <a:t>Our friend Lazarus has fallen asleep</a:t>
            </a:r>
            <a:r>
              <a:rPr lang="en-US" sz="2400" b="1" dirty="0">
                <a:latin typeface="Arial" panose="020B0604020202020204" pitchFamily="34" charset="0"/>
                <a:cs typeface="Arial" panose="020B0604020202020204" pitchFamily="34" charset="0"/>
              </a:rPr>
              <a:t>; but I go, so that I may awaken him out of sleep.” </a:t>
            </a:r>
          </a:p>
        </p:txBody>
      </p:sp>
      <p:sp>
        <p:nvSpPr>
          <p:cNvPr id="9" name="Rectangle 8"/>
          <p:cNvSpPr>
            <a:spLocks noChangeArrowheads="1"/>
          </p:cNvSpPr>
          <p:nvPr/>
        </p:nvSpPr>
        <p:spPr bwMode="auto">
          <a:xfrm>
            <a:off x="723167" y="1949572"/>
            <a:ext cx="7697666" cy="312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11:23–26 (NASB95) </a:t>
            </a:r>
          </a:p>
          <a:p>
            <a:pPr>
              <a:buNone/>
            </a:pPr>
            <a:r>
              <a:rPr lang="en-US" sz="2400" b="1" baseline="30000" dirty="0">
                <a:latin typeface="Arial" panose="020B0604020202020204" pitchFamily="34" charset="0"/>
                <a:cs typeface="Arial" panose="020B0604020202020204" pitchFamily="34" charset="0"/>
              </a:rPr>
              <a:t>23</a:t>
            </a:r>
            <a:r>
              <a:rPr lang="en-US" sz="2400" b="1" dirty="0">
                <a:latin typeface="Arial" panose="020B0604020202020204" pitchFamily="34" charset="0"/>
                <a:cs typeface="Arial" panose="020B0604020202020204" pitchFamily="34" charset="0"/>
              </a:rPr>
              <a:t> Jesus said to her, “Your brother will rise again.” </a:t>
            </a:r>
            <a:r>
              <a:rPr lang="en-US" sz="2400" b="1" baseline="30000" dirty="0">
                <a:latin typeface="Arial" panose="020B0604020202020204" pitchFamily="34" charset="0"/>
                <a:cs typeface="Arial" panose="020B0604020202020204" pitchFamily="34" charset="0"/>
              </a:rPr>
              <a:t>24</a:t>
            </a:r>
            <a:r>
              <a:rPr lang="en-US" sz="2400" b="1" dirty="0">
                <a:latin typeface="Arial" panose="020B0604020202020204" pitchFamily="34" charset="0"/>
                <a:cs typeface="Arial" panose="020B0604020202020204" pitchFamily="34" charset="0"/>
              </a:rPr>
              <a:t> Martha said to Him, “I know that he will rise again in the resurrection on the last day.” </a:t>
            </a:r>
            <a:r>
              <a:rPr lang="en-US" sz="2400" b="1" baseline="30000" dirty="0">
                <a:latin typeface="Arial" panose="020B0604020202020204" pitchFamily="34" charset="0"/>
                <a:cs typeface="Arial" panose="020B0604020202020204" pitchFamily="34" charset="0"/>
              </a:rPr>
              <a:t>25</a:t>
            </a:r>
            <a:r>
              <a:rPr lang="en-US" sz="2400" b="1" dirty="0">
                <a:latin typeface="Arial" panose="020B0604020202020204" pitchFamily="34" charset="0"/>
                <a:cs typeface="Arial" panose="020B0604020202020204" pitchFamily="34" charset="0"/>
              </a:rPr>
              <a:t> Jesus said to her, “</a:t>
            </a:r>
            <a:r>
              <a:rPr lang="en-US" sz="2400" b="1" u="sng" dirty="0">
                <a:latin typeface="Arial" panose="020B0604020202020204" pitchFamily="34" charset="0"/>
                <a:cs typeface="Arial" panose="020B0604020202020204" pitchFamily="34" charset="0"/>
              </a:rPr>
              <a:t>I am the resurrection and the life; he who believes in Me will live even if he dies, </a:t>
            </a:r>
            <a:r>
              <a:rPr lang="en-US" sz="2400" b="1" u="sng" baseline="30000" dirty="0">
                <a:latin typeface="Arial" panose="020B0604020202020204" pitchFamily="34" charset="0"/>
                <a:cs typeface="Arial" panose="020B0604020202020204" pitchFamily="34" charset="0"/>
              </a:rPr>
              <a:t>26</a:t>
            </a:r>
            <a:r>
              <a:rPr lang="en-US" sz="2400" b="1" u="sng" dirty="0">
                <a:latin typeface="Arial" panose="020B0604020202020204" pitchFamily="34" charset="0"/>
                <a:cs typeface="Arial" panose="020B0604020202020204" pitchFamily="34" charset="0"/>
              </a:rPr>
              <a:t> and everyone who lives and believes in Me will never die.</a:t>
            </a:r>
            <a:r>
              <a:rPr lang="en-US" sz="2400" b="1" dirty="0">
                <a:latin typeface="Arial" panose="020B0604020202020204" pitchFamily="34" charset="0"/>
                <a:cs typeface="Arial" panose="020B0604020202020204" pitchFamily="34" charset="0"/>
              </a:rPr>
              <a:t> Do you believe this?” </a:t>
            </a:r>
          </a:p>
        </p:txBody>
      </p:sp>
      <p:sp>
        <p:nvSpPr>
          <p:cNvPr id="10" name="Rectangle 9"/>
          <p:cNvSpPr>
            <a:spLocks noChangeArrowheads="1"/>
          </p:cNvSpPr>
          <p:nvPr/>
        </p:nvSpPr>
        <p:spPr bwMode="auto">
          <a:xfrm>
            <a:off x="723167" y="1946262"/>
            <a:ext cx="7697666" cy="363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11:39 (NASB95) </a:t>
            </a:r>
          </a:p>
          <a:p>
            <a:pPr>
              <a:buNone/>
            </a:pPr>
            <a:r>
              <a:rPr lang="en-US" sz="2400" b="1" baseline="30000" dirty="0">
                <a:latin typeface="Arial" panose="020B0604020202020204" pitchFamily="34" charset="0"/>
                <a:cs typeface="Arial" panose="020B0604020202020204" pitchFamily="34" charset="0"/>
              </a:rPr>
              <a:t>39</a:t>
            </a:r>
            <a:r>
              <a:rPr lang="en-US" sz="2400" b="1" dirty="0">
                <a:latin typeface="Arial" panose="020B0604020202020204" pitchFamily="34" charset="0"/>
                <a:cs typeface="Arial" panose="020B0604020202020204" pitchFamily="34" charset="0"/>
              </a:rPr>
              <a:t> Jesus said, “Remove the stone.” Martha, the sister of the deceased, said to Him, “Lord, by this time there will be a stench, for </a:t>
            </a:r>
            <a:r>
              <a:rPr lang="en-US" sz="2400" b="1" u="sng" dirty="0">
                <a:latin typeface="Arial" panose="020B0604020202020204" pitchFamily="34" charset="0"/>
                <a:cs typeface="Arial" panose="020B0604020202020204" pitchFamily="34" charset="0"/>
              </a:rPr>
              <a:t>he has been </a:t>
            </a:r>
            <a:r>
              <a:rPr lang="en-US" sz="2400" b="1" i="1" u="sng" dirty="0">
                <a:latin typeface="Arial" panose="020B0604020202020204" pitchFamily="34" charset="0"/>
                <a:cs typeface="Arial" panose="020B0604020202020204" pitchFamily="34" charset="0"/>
              </a:rPr>
              <a:t>dead</a:t>
            </a:r>
            <a:r>
              <a:rPr lang="en-US" sz="2400" b="1" u="sng" dirty="0">
                <a:latin typeface="Arial" panose="020B0604020202020204" pitchFamily="34" charset="0"/>
                <a:cs typeface="Arial" panose="020B0604020202020204" pitchFamily="34" charset="0"/>
              </a:rPr>
              <a:t> four days</a:t>
            </a:r>
            <a:r>
              <a:rPr lang="en-US" sz="2400" b="1" dirty="0">
                <a:latin typeface="Arial" panose="020B0604020202020204" pitchFamily="34" charset="0"/>
                <a:cs typeface="Arial" panose="020B0604020202020204" pitchFamily="34" charset="0"/>
              </a:rPr>
              <a:t>.” </a:t>
            </a:r>
            <a:br>
              <a:rPr lang="en-US" sz="2400" b="1" dirty="0">
                <a:latin typeface="Arial" panose="020B0604020202020204" pitchFamily="34" charset="0"/>
                <a:cs typeface="Arial" panose="020B0604020202020204" pitchFamily="34" charset="0"/>
              </a:rPr>
            </a:br>
            <a:endParaRPr lang="en-US" sz="2400" b="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John 11:43 (NASB95) </a:t>
            </a:r>
          </a:p>
          <a:p>
            <a:pPr>
              <a:buNone/>
            </a:pPr>
            <a:r>
              <a:rPr lang="en-US" sz="2400" b="1" baseline="30000" dirty="0">
                <a:latin typeface="Arial" panose="020B0604020202020204" pitchFamily="34" charset="0"/>
                <a:cs typeface="Arial" panose="020B0604020202020204" pitchFamily="34" charset="0"/>
              </a:rPr>
              <a:t>43</a:t>
            </a:r>
            <a:r>
              <a:rPr lang="en-US" sz="2400" b="1" dirty="0">
                <a:latin typeface="Arial" panose="020B0604020202020204" pitchFamily="34" charset="0"/>
                <a:cs typeface="Arial" panose="020B0604020202020204" pitchFamily="34" charset="0"/>
              </a:rPr>
              <a:t> When He had said these things, He cried out with a loud voice, “</a:t>
            </a:r>
            <a:r>
              <a:rPr lang="en-US" sz="2400" b="1" u="sng" dirty="0">
                <a:latin typeface="Arial" panose="020B0604020202020204" pitchFamily="34" charset="0"/>
                <a:cs typeface="Arial" panose="020B0604020202020204" pitchFamily="34" charset="0"/>
              </a:rPr>
              <a:t>Lazarus, come forth</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6467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5" grpId="1"/>
      <p:bldP spid="9" grpId="0"/>
      <p:bldP spid="9" grpId="1"/>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
          <p:cNvSpPr txBox="1">
            <a:spLocks/>
          </p:cNvSpPr>
          <p:nvPr/>
        </p:nvSpPr>
        <p:spPr>
          <a:xfrm>
            <a:off x="312738" y="228600"/>
            <a:ext cx="8518525" cy="681038"/>
          </a:xfrm>
          <a:prstGeom prst="rect">
            <a:avLst/>
          </a:prstGeom>
        </p:spPr>
        <p:txBody>
          <a:bodyPr/>
          <a:lstStyle/>
          <a:p>
            <a:pPr>
              <a:spcBef>
                <a:spcPct val="20000"/>
              </a:spcBef>
              <a:defRPr/>
            </a:pPr>
            <a:r>
              <a:rPr lang="en-US" sz="3600" b="1" dirty="0">
                <a:latin typeface="Arial" panose="020B0604020202020204" pitchFamily="34" charset="0"/>
                <a:cs typeface="Arial" panose="020B0604020202020204" pitchFamily="34" charset="0"/>
              </a:rPr>
              <a:t>Looking back …</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0" y="121240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endParaRPr lang="en-US" altLang="en-US" sz="1800" b="1" dirty="0">
              <a:latin typeface="Arial" panose="020B0604020202020204" pitchFamily="34" charset="0"/>
              <a:cs typeface="Arial" panose="020B0604020202020204" pitchFamily="34" charset="0"/>
            </a:endParaRPr>
          </a:p>
        </p:txBody>
      </p:sp>
      <p:sp>
        <p:nvSpPr>
          <p:cNvPr id="14" name="Rectangle 13"/>
          <p:cNvSpPr>
            <a:spLocks noChangeArrowheads="1"/>
          </p:cNvSpPr>
          <p:nvPr/>
        </p:nvSpPr>
        <p:spPr bwMode="auto">
          <a:xfrm>
            <a:off x="0" y="12124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Throughout the Jews are plotting his death</a:t>
            </a:r>
            <a:endParaRPr lang="en-US" altLang="en-US" sz="1800" b="1" dirty="0">
              <a:latin typeface="Arial" panose="020B0604020202020204" pitchFamily="34" charset="0"/>
              <a:cs typeface="Arial" panose="020B0604020202020204" pitchFamily="34" charset="0"/>
            </a:endParaRPr>
          </a:p>
        </p:txBody>
      </p:sp>
      <p:sp>
        <p:nvSpPr>
          <p:cNvPr id="15" name="Rectangle 14"/>
          <p:cNvSpPr>
            <a:spLocks noChangeArrowheads="1"/>
          </p:cNvSpPr>
          <p:nvPr/>
        </p:nvSpPr>
        <p:spPr bwMode="auto">
          <a:xfrm>
            <a:off x="87922" y="1798198"/>
            <a:ext cx="9056077" cy="511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11:47–50 (NASB95) </a:t>
            </a:r>
          </a:p>
          <a:p>
            <a:pPr>
              <a:buNone/>
            </a:pPr>
            <a:r>
              <a:rPr lang="en-US" sz="2400" b="1" baseline="30000" dirty="0">
                <a:latin typeface="Arial" panose="020B0604020202020204" pitchFamily="34" charset="0"/>
                <a:cs typeface="Arial" panose="020B0604020202020204" pitchFamily="34" charset="0"/>
              </a:rPr>
              <a:t>47</a:t>
            </a:r>
            <a:r>
              <a:rPr lang="en-US" sz="2400" b="1" dirty="0">
                <a:latin typeface="Arial" panose="020B0604020202020204" pitchFamily="34" charset="0"/>
                <a:cs typeface="Arial" panose="020B0604020202020204" pitchFamily="34" charset="0"/>
              </a:rPr>
              <a:t> Therefore </a:t>
            </a:r>
            <a:r>
              <a:rPr lang="en-US" sz="2400" b="1" u="sng" dirty="0">
                <a:latin typeface="Arial" panose="020B0604020202020204" pitchFamily="34" charset="0"/>
                <a:cs typeface="Arial" panose="020B0604020202020204" pitchFamily="34" charset="0"/>
              </a:rPr>
              <a:t>the chief priests and the Pharisees convened a council</a:t>
            </a:r>
            <a:r>
              <a:rPr lang="en-US" sz="2400" b="1" dirty="0">
                <a:latin typeface="Arial" panose="020B0604020202020204" pitchFamily="34" charset="0"/>
                <a:cs typeface="Arial" panose="020B0604020202020204" pitchFamily="34" charset="0"/>
              </a:rPr>
              <a:t>, and were saying, “What are we doing? For this man is performing many signs. </a:t>
            </a:r>
            <a:r>
              <a:rPr lang="en-US" sz="2400" b="1" baseline="30000" dirty="0">
                <a:latin typeface="Arial" panose="020B0604020202020204" pitchFamily="34" charset="0"/>
                <a:cs typeface="Arial" panose="020B0604020202020204" pitchFamily="34" charset="0"/>
              </a:rPr>
              <a:t>48</a:t>
            </a:r>
            <a:r>
              <a:rPr lang="en-US" sz="2400" b="1" dirty="0">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rPr>
              <a:t>If we let Him </a:t>
            </a:r>
            <a:r>
              <a:rPr lang="en-US" sz="2400" b="1" i="1" u="sng" dirty="0">
                <a:latin typeface="Arial" panose="020B0604020202020204" pitchFamily="34" charset="0"/>
                <a:cs typeface="Arial" panose="020B0604020202020204" pitchFamily="34" charset="0"/>
              </a:rPr>
              <a:t>go on</a:t>
            </a:r>
            <a:r>
              <a:rPr lang="en-US" sz="2400" b="1" u="sng" dirty="0">
                <a:latin typeface="Arial" panose="020B0604020202020204" pitchFamily="34" charset="0"/>
                <a:cs typeface="Arial" panose="020B0604020202020204" pitchFamily="34" charset="0"/>
              </a:rPr>
              <a:t> like this, all men will believe in Him, and the Romans will come and take away both our place and our nation.</a:t>
            </a:r>
            <a:r>
              <a:rPr lang="en-US" sz="2400" b="1" dirty="0">
                <a:latin typeface="Arial" panose="020B0604020202020204" pitchFamily="34" charset="0"/>
                <a:cs typeface="Arial" panose="020B0604020202020204" pitchFamily="34" charset="0"/>
              </a:rPr>
              <a:t>” </a:t>
            </a:r>
            <a:r>
              <a:rPr lang="en-US" sz="2400" b="1" baseline="30000" dirty="0">
                <a:latin typeface="Arial" panose="020B0604020202020204" pitchFamily="34" charset="0"/>
                <a:cs typeface="Arial" panose="020B0604020202020204" pitchFamily="34" charset="0"/>
              </a:rPr>
              <a:t>49</a:t>
            </a:r>
            <a:r>
              <a:rPr lang="en-US" sz="2400" b="1" dirty="0">
                <a:latin typeface="Arial" panose="020B0604020202020204" pitchFamily="34" charset="0"/>
                <a:cs typeface="Arial" panose="020B0604020202020204" pitchFamily="34" charset="0"/>
              </a:rPr>
              <a:t> But one of them, </a:t>
            </a:r>
            <a:r>
              <a:rPr lang="en-US" sz="2400" b="1" u="sng" dirty="0">
                <a:latin typeface="Arial" panose="020B0604020202020204" pitchFamily="34" charset="0"/>
                <a:cs typeface="Arial" panose="020B0604020202020204" pitchFamily="34" charset="0"/>
              </a:rPr>
              <a:t>Caiaphas</a:t>
            </a:r>
            <a:r>
              <a:rPr lang="en-US" sz="2400" b="1" dirty="0">
                <a:latin typeface="Arial" panose="020B0604020202020204" pitchFamily="34" charset="0"/>
                <a:cs typeface="Arial" panose="020B0604020202020204" pitchFamily="34" charset="0"/>
              </a:rPr>
              <a:t>, who was high priest that year, said to them, “You know nothing at all, </a:t>
            </a:r>
            <a:r>
              <a:rPr lang="en-US" sz="2400" b="1" baseline="30000" dirty="0">
                <a:latin typeface="Arial" panose="020B0604020202020204" pitchFamily="34" charset="0"/>
                <a:cs typeface="Arial" panose="020B0604020202020204" pitchFamily="34" charset="0"/>
              </a:rPr>
              <a:t>50</a:t>
            </a:r>
            <a:r>
              <a:rPr lang="en-US" sz="2400" b="1" dirty="0">
                <a:latin typeface="Arial" panose="020B0604020202020204" pitchFamily="34" charset="0"/>
                <a:cs typeface="Arial" panose="020B0604020202020204" pitchFamily="34" charset="0"/>
              </a:rPr>
              <a:t> nor do you take into account that </a:t>
            </a:r>
            <a:r>
              <a:rPr lang="en-US" sz="2400" b="1" u="sng" dirty="0">
                <a:latin typeface="Arial" panose="020B0604020202020204" pitchFamily="34" charset="0"/>
                <a:cs typeface="Arial" panose="020B0604020202020204" pitchFamily="34" charset="0"/>
              </a:rPr>
              <a:t>it is expedient for you that one man die for the people, and that the whole nation not perish</a:t>
            </a:r>
            <a:r>
              <a:rPr lang="en-US" sz="2400" b="1" dirty="0">
                <a:latin typeface="Arial" panose="020B0604020202020204" pitchFamily="34" charset="0"/>
                <a:cs typeface="Arial" panose="020B0604020202020204" pitchFamily="34" charset="0"/>
              </a:rPr>
              <a:t>.” </a:t>
            </a:r>
            <a:br>
              <a:rPr lang="en-US" sz="2400" b="1" dirty="0">
                <a:latin typeface="Arial" panose="020B0604020202020204" pitchFamily="34" charset="0"/>
                <a:cs typeface="Arial" panose="020B0604020202020204" pitchFamily="34" charset="0"/>
              </a:rPr>
            </a:br>
            <a:endParaRPr lang="en-US" sz="2400" b="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John 11:53 (NASB95) </a:t>
            </a:r>
          </a:p>
          <a:p>
            <a:pPr>
              <a:buNone/>
            </a:pPr>
            <a:r>
              <a:rPr lang="en-US" sz="2400" b="1" baseline="30000" dirty="0">
                <a:latin typeface="Arial" panose="020B0604020202020204" pitchFamily="34" charset="0"/>
                <a:cs typeface="Arial" panose="020B0604020202020204" pitchFamily="34" charset="0"/>
              </a:rPr>
              <a:t>53</a:t>
            </a:r>
            <a:r>
              <a:rPr lang="en-US" sz="2400" b="1" dirty="0">
                <a:latin typeface="Arial" panose="020B0604020202020204" pitchFamily="34" charset="0"/>
                <a:cs typeface="Arial" panose="020B0604020202020204" pitchFamily="34" charset="0"/>
              </a:rPr>
              <a:t> So </a:t>
            </a:r>
            <a:r>
              <a:rPr lang="en-US" sz="2400" b="1" u="sng" dirty="0">
                <a:latin typeface="Arial" panose="020B0604020202020204" pitchFamily="34" charset="0"/>
                <a:cs typeface="Arial" panose="020B0604020202020204" pitchFamily="34" charset="0"/>
              </a:rPr>
              <a:t>from that day on they planned together to kill Him</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7762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
          <p:cNvSpPr txBox="1">
            <a:spLocks/>
          </p:cNvSpPr>
          <p:nvPr/>
        </p:nvSpPr>
        <p:spPr>
          <a:xfrm>
            <a:off x="312738" y="228600"/>
            <a:ext cx="8518525" cy="681038"/>
          </a:xfrm>
          <a:prstGeom prst="rect">
            <a:avLst/>
          </a:prstGeom>
        </p:spPr>
        <p:txBody>
          <a:bodyPr/>
          <a:lstStyle/>
          <a:p>
            <a:pPr>
              <a:spcBef>
                <a:spcPct val="20000"/>
              </a:spcBef>
              <a:defRPr/>
            </a:pPr>
            <a:r>
              <a:rPr lang="en-US" sz="3600" b="1" dirty="0">
                <a:latin typeface="Arial" panose="020B0604020202020204" pitchFamily="34" charset="0"/>
                <a:cs typeface="Arial" panose="020B0604020202020204" pitchFamily="34" charset="0"/>
              </a:rPr>
              <a:t>Looking back …</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0" y="121240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endParaRPr lang="en-US" altLang="en-US" sz="1800" b="1" dirty="0">
              <a:latin typeface="Arial" panose="020B0604020202020204" pitchFamily="34" charset="0"/>
              <a:cs typeface="Arial" panose="020B0604020202020204" pitchFamily="34" charset="0"/>
            </a:endParaRPr>
          </a:p>
        </p:txBody>
      </p:sp>
      <p:sp>
        <p:nvSpPr>
          <p:cNvPr id="14" name="Rectangle 13"/>
          <p:cNvSpPr>
            <a:spLocks noChangeArrowheads="1"/>
          </p:cNvSpPr>
          <p:nvPr/>
        </p:nvSpPr>
        <p:spPr bwMode="auto">
          <a:xfrm>
            <a:off x="0" y="1212403"/>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spcBef>
                <a:spcPct val="0"/>
              </a:spcBef>
            </a:pPr>
            <a:r>
              <a:rPr lang="en-US" altLang="en-US" sz="2400" b="1" dirty="0" err="1">
                <a:latin typeface="Arial" panose="020B0604020202020204" pitchFamily="34" charset="0"/>
                <a:cs typeface="Arial" panose="020B0604020202020204" pitchFamily="34" charset="0"/>
              </a:rPr>
              <a:t>Ch</a:t>
            </a:r>
            <a:r>
              <a:rPr lang="en-US" altLang="en-US" sz="2400" b="1" dirty="0">
                <a:latin typeface="Arial" panose="020B0604020202020204" pitchFamily="34" charset="0"/>
                <a:cs typeface="Arial" panose="020B0604020202020204" pitchFamily="34" charset="0"/>
              </a:rPr>
              <a:t> 13 – Joined the disciples as they ate the Passover supper, Judas left</a:t>
            </a:r>
            <a:endParaRPr lang="en-US" altLang="en-US" sz="1800" b="1" dirty="0">
              <a:latin typeface="Arial" panose="020B0604020202020204" pitchFamily="34" charset="0"/>
              <a:cs typeface="Arial" panose="020B0604020202020204" pitchFamily="34" charset="0"/>
            </a:endParaRPr>
          </a:p>
        </p:txBody>
      </p:sp>
      <p:sp>
        <p:nvSpPr>
          <p:cNvPr id="9" name="Rectangle 8"/>
          <p:cNvSpPr>
            <a:spLocks noChangeArrowheads="1"/>
          </p:cNvSpPr>
          <p:nvPr/>
        </p:nvSpPr>
        <p:spPr bwMode="auto">
          <a:xfrm>
            <a:off x="11113" y="2041123"/>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spcBef>
                <a:spcPct val="0"/>
              </a:spcBef>
            </a:pPr>
            <a:r>
              <a:rPr lang="en-US" altLang="en-US" sz="2400" b="1" dirty="0" err="1">
                <a:latin typeface="Arial" panose="020B0604020202020204" pitchFamily="34" charset="0"/>
                <a:cs typeface="Arial" panose="020B0604020202020204" pitchFamily="34" charset="0"/>
              </a:rPr>
              <a:t>Ch</a:t>
            </a:r>
            <a:r>
              <a:rPr lang="en-US" altLang="en-US" sz="2400" b="1" dirty="0">
                <a:latin typeface="Arial" panose="020B0604020202020204" pitchFamily="34" charset="0"/>
                <a:cs typeface="Arial" panose="020B0604020202020204" pitchFamily="34" charset="0"/>
              </a:rPr>
              <a:t> 14-16 – Jesus comforts the disciples, tells them of the Holy Spirit and the work he would do</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0" y="286984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spcBef>
                <a:spcPct val="0"/>
              </a:spcBef>
            </a:pPr>
            <a:r>
              <a:rPr lang="en-US" altLang="en-US" sz="2400" b="1" dirty="0" err="1">
                <a:latin typeface="Arial" panose="020B0604020202020204" pitchFamily="34" charset="0"/>
                <a:cs typeface="Arial" panose="020B0604020202020204" pitchFamily="34" charset="0"/>
              </a:rPr>
              <a:t>Ch</a:t>
            </a:r>
            <a:r>
              <a:rPr lang="en-US" altLang="en-US" sz="2400" b="1" dirty="0">
                <a:latin typeface="Arial" panose="020B0604020202020204" pitchFamily="34" charset="0"/>
                <a:cs typeface="Arial" panose="020B0604020202020204" pitchFamily="34" charset="0"/>
              </a:rPr>
              <a:t> 17 – Jesus prayed</a:t>
            </a:r>
            <a:endParaRPr lang="en-US" altLang="en-US" sz="1800" b="1" dirty="0">
              <a:latin typeface="Arial" panose="020B0604020202020204" pitchFamily="34" charset="0"/>
              <a:cs typeface="Arial" panose="020B0604020202020204" pitchFamily="34" charset="0"/>
            </a:endParaRPr>
          </a:p>
        </p:txBody>
      </p:sp>
      <p:sp>
        <p:nvSpPr>
          <p:cNvPr id="11" name="Rectangle 10"/>
          <p:cNvSpPr>
            <a:spLocks noChangeArrowheads="1"/>
          </p:cNvSpPr>
          <p:nvPr/>
        </p:nvSpPr>
        <p:spPr bwMode="auto">
          <a:xfrm>
            <a:off x="11113" y="3331508"/>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spcBef>
                <a:spcPct val="0"/>
              </a:spcBef>
            </a:pPr>
            <a:r>
              <a:rPr lang="en-US" altLang="en-US" sz="2400" b="1" dirty="0" err="1">
                <a:latin typeface="Arial" panose="020B0604020202020204" pitchFamily="34" charset="0"/>
                <a:cs typeface="Arial" panose="020B0604020202020204" pitchFamily="34" charset="0"/>
              </a:rPr>
              <a:t>Ch</a:t>
            </a:r>
            <a:r>
              <a:rPr lang="en-US" altLang="en-US" sz="2400" b="1" dirty="0">
                <a:latin typeface="Arial" panose="020B0604020202020204" pitchFamily="34" charset="0"/>
                <a:cs typeface="Arial" panose="020B0604020202020204" pitchFamily="34" charset="0"/>
              </a:rPr>
              <a:t> 18 – Garden of Gethsemane, Judas betrayal, Jesus before </a:t>
            </a:r>
            <a:r>
              <a:rPr lang="en-US" altLang="en-US" sz="2400" b="1" dirty="0" err="1">
                <a:latin typeface="Arial" panose="020B0604020202020204" pitchFamily="34" charset="0"/>
                <a:cs typeface="Arial" panose="020B0604020202020204" pitchFamily="34" charset="0"/>
              </a:rPr>
              <a:t>Annias</a:t>
            </a:r>
            <a:r>
              <a:rPr lang="en-US" altLang="en-US" sz="2400" b="1" dirty="0">
                <a:latin typeface="Arial" panose="020B0604020202020204" pitchFamily="34" charset="0"/>
                <a:cs typeface="Arial" panose="020B0604020202020204" pitchFamily="34" charset="0"/>
              </a:rPr>
              <a:t>, Caiaphas, Pilate, Peter’s denials</a:t>
            </a:r>
            <a:endParaRPr lang="en-US" altLang="en-US" sz="1800" b="1" dirty="0">
              <a:latin typeface="Arial" panose="020B0604020202020204" pitchFamily="34" charset="0"/>
              <a:cs typeface="Arial" panose="020B0604020202020204" pitchFamily="34" charset="0"/>
            </a:endParaRPr>
          </a:p>
        </p:txBody>
      </p:sp>
      <p:sp>
        <p:nvSpPr>
          <p:cNvPr id="12" name="Rectangle 11"/>
          <p:cNvSpPr>
            <a:spLocks noChangeArrowheads="1"/>
          </p:cNvSpPr>
          <p:nvPr/>
        </p:nvSpPr>
        <p:spPr bwMode="auto">
          <a:xfrm>
            <a:off x="11113" y="415795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spcBef>
                <a:spcPct val="0"/>
              </a:spcBef>
            </a:pPr>
            <a:r>
              <a:rPr lang="en-US" altLang="en-US" sz="2400" b="1" dirty="0" err="1">
                <a:latin typeface="Arial" panose="020B0604020202020204" pitchFamily="34" charset="0"/>
                <a:cs typeface="Arial" panose="020B0604020202020204" pitchFamily="34" charset="0"/>
              </a:rPr>
              <a:t>Ch</a:t>
            </a:r>
            <a:r>
              <a:rPr lang="en-US" altLang="en-US" sz="2400" b="1" dirty="0">
                <a:latin typeface="Arial" panose="020B0604020202020204" pitchFamily="34" charset="0"/>
                <a:cs typeface="Arial" panose="020B0604020202020204" pitchFamily="34" charset="0"/>
              </a:rPr>
              <a:t> 19 – Pilate, crucifixion, Mary, “It is finished”</a:t>
            </a:r>
            <a:endParaRPr lang="en-US" altLang="en-US" sz="1800" b="1" dirty="0">
              <a:latin typeface="Arial" panose="020B0604020202020204" pitchFamily="34" charset="0"/>
              <a:cs typeface="Arial" panose="020B0604020202020204" pitchFamily="34" charset="0"/>
            </a:endParaRPr>
          </a:p>
        </p:txBody>
      </p:sp>
      <p:sp>
        <p:nvSpPr>
          <p:cNvPr id="16" name="Rectangle 15"/>
          <p:cNvSpPr>
            <a:spLocks noChangeArrowheads="1"/>
          </p:cNvSpPr>
          <p:nvPr/>
        </p:nvSpPr>
        <p:spPr bwMode="auto">
          <a:xfrm>
            <a:off x="0" y="4617409"/>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spcBef>
                <a:spcPct val="0"/>
              </a:spcBef>
            </a:pPr>
            <a:r>
              <a:rPr lang="en-US" altLang="en-US" sz="2400" b="1" dirty="0" err="1">
                <a:latin typeface="Arial" panose="020B0604020202020204" pitchFamily="34" charset="0"/>
                <a:cs typeface="Arial" panose="020B0604020202020204" pitchFamily="34" charset="0"/>
              </a:rPr>
              <a:t>Ch</a:t>
            </a:r>
            <a:r>
              <a:rPr lang="en-US" altLang="en-US" sz="2400" b="1" dirty="0">
                <a:latin typeface="Arial" panose="020B0604020202020204" pitchFamily="34" charset="0"/>
                <a:cs typeface="Arial" panose="020B0604020202020204" pitchFamily="34" charset="0"/>
              </a:rPr>
              <a:t> 20 – First day of the week, tomb was empty, Mary saw Jesus, Met with the disciples, week later spoke to Thomas who proclaimed “My Lord and My God!”</a:t>
            </a:r>
            <a:endParaRPr lang="en-US" altLang="en-US" sz="1800" b="1" dirty="0">
              <a:latin typeface="Arial" panose="020B0604020202020204" pitchFamily="34" charset="0"/>
              <a:cs typeface="Arial" panose="020B0604020202020204" pitchFamily="34" charset="0"/>
            </a:endParaRPr>
          </a:p>
        </p:txBody>
      </p:sp>
      <p:sp>
        <p:nvSpPr>
          <p:cNvPr id="17" name="Rectangle 16"/>
          <p:cNvSpPr>
            <a:spLocks noChangeArrowheads="1"/>
          </p:cNvSpPr>
          <p:nvPr/>
        </p:nvSpPr>
        <p:spPr bwMode="auto">
          <a:xfrm>
            <a:off x="0" y="5817738"/>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spcBef>
                <a:spcPct val="0"/>
              </a:spcBef>
            </a:pPr>
            <a:r>
              <a:rPr lang="en-US" altLang="en-US" sz="2400" b="1" dirty="0" err="1">
                <a:latin typeface="Arial" panose="020B0604020202020204" pitchFamily="34" charset="0"/>
                <a:cs typeface="Arial" panose="020B0604020202020204" pitchFamily="34" charset="0"/>
              </a:rPr>
              <a:t>Ch</a:t>
            </a:r>
            <a:r>
              <a:rPr lang="en-US" altLang="en-US" sz="2400" b="1" dirty="0">
                <a:latin typeface="Arial" panose="020B0604020202020204" pitchFamily="34" charset="0"/>
                <a:cs typeface="Arial" panose="020B0604020202020204" pitchFamily="34" charset="0"/>
              </a:rPr>
              <a:t> 21 – Additional assurance Jesus was raised from the dead, Recommissioned Peter and John to their work</a:t>
            </a:r>
            <a:endParaRPr lang="en-US" alt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255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9" grpId="0"/>
      <p:bldP spid="10" grpId="0"/>
      <p:bldP spid="11" grpId="0"/>
      <p:bldP spid="12" grpId="0"/>
      <p:bldP spid="16" grpId="0"/>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5097023"/>
            <a:ext cx="9144000" cy="324587"/>
          </a:xfrm>
        </p:spPr>
        <p:txBody>
          <a:bodyPr>
            <a:noAutofit/>
          </a:bodyPr>
          <a:lstStyle/>
          <a:p>
            <a:r>
              <a:rPr lang="en-US" sz="2400" b="1" dirty="0">
                <a:latin typeface="+mj-lt"/>
              </a:rPr>
              <a:t>Lesson 26 – John 21:1-25</a:t>
            </a:r>
          </a:p>
        </p:txBody>
      </p:sp>
      <p:sp>
        <p:nvSpPr>
          <p:cNvPr id="3" name="Rectangle 1"/>
          <p:cNvSpPr>
            <a:spLocks noChangeArrowheads="1"/>
          </p:cNvSpPr>
          <p:nvPr/>
        </p:nvSpPr>
        <p:spPr bwMode="auto">
          <a:xfrm>
            <a:off x="-2326334" y="-207749"/>
            <a:ext cx="15527422"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chemeClr val="tx1"/>
                </a:solidFill>
                <a:effectLst/>
                <a:latin typeface="+mj-lt"/>
              </a:rPr>
              <a:t>Please schedule an OWC with customer. I will be available from 9am IST to 7pm</a:t>
            </a:r>
            <a:br>
              <a:rPr kumimoji="0" lang="en-US" altLang="en-US" sz="1050" b="0" i="0" u="none" strike="noStrike" cap="none" normalizeH="0" baseline="0">
                <a:ln>
                  <a:noFill/>
                </a:ln>
                <a:solidFill>
                  <a:schemeClr val="tx1"/>
                </a:solidFill>
                <a:effectLst/>
                <a:latin typeface="+mj-lt"/>
              </a:rPr>
            </a:br>
            <a:r>
              <a:rPr kumimoji="0" lang="en-US" altLang="en-US" sz="1050" b="0" i="0" u="none" strike="noStrike" cap="none" normalizeH="0" baseline="0">
                <a:ln>
                  <a:noFill/>
                </a:ln>
                <a:solidFill>
                  <a:schemeClr val="tx1"/>
                </a:solidFill>
                <a:effectLst/>
                <a:latin typeface="+mj-lt"/>
              </a:rPr>
              <a:t>IST. Please check with customer and let us know their available timing.</a:t>
            </a:r>
            <a:r>
              <a:rPr kumimoji="0" lang="en-US" altLang="en-US" sz="700" b="0" i="0" u="none" strike="noStrike" cap="none" normalizeH="0" baseline="0">
                <a:ln>
                  <a:noFill/>
                </a:ln>
                <a:solidFill>
                  <a:schemeClr val="tx1"/>
                </a:solidFill>
                <a:effectLst/>
                <a:latin typeface="+mj-lt"/>
              </a:rPr>
              <a:t> </a:t>
            </a:r>
            <a:endParaRPr kumimoji="0" lang="en-US" altLang="en-US" sz="200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26625856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26 – Question 1</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Where and to how many disciples did Jesus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appear “after these things?”</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21:1–2 (NASB95) </a:t>
            </a:r>
          </a:p>
          <a:p>
            <a:pPr>
              <a:buNone/>
            </a:pPr>
            <a:r>
              <a:rPr lang="en-US" sz="2400" b="1" baseline="30000" dirty="0">
                <a:latin typeface="Arial" panose="020B0604020202020204" pitchFamily="34" charset="0"/>
                <a:cs typeface="Arial" panose="020B0604020202020204" pitchFamily="34" charset="0"/>
              </a:rPr>
              <a:t>1</a:t>
            </a:r>
            <a:r>
              <a:rPr lang="en-US" sz="2400" b="1" dirty="0">
                <a:latin typeface="Arial" panose="020B0604020202020204" pitchFamily="34" charset="0"/>
                <a:cs typeface="Arial" panose="020B0604020202020204" pitchFamily="34" charset="0"/>
              </a:rPr>
              <a:t> After these things Jesus manifested </a:t>
            </a:r>
            <a:r>
              <a:rPr lang="en-US" sz="2400" b="1" i="1" dirty="0">
                <a:latin typeface="Arial" panose="020B0604020202020204" pitchFamily="34" charset="0"/>
                <a:cs typeface="Arial" panose="020B0604020202020204" pitchFamily="34" charset="0"/>
              </a:rPr>
              <a:t>Himself</a:t>
            </a:r>
            <a:r>
              <a:rPr lang="en-US" sz="2400" b="1" dirty="0">
                <a:latin typeface="Arial" panose="020B0604020202020204" pitchFamily="34" charset="0"/>
                <a:cs typeface="Arial" panose="020B0604020202020204" pitchFamily="34" charset="0"/>
              </a:rPr>
              <a:t> again to the disciples </a:t>
            </a:r>
            <a:r>
              <a:rPr lang="en-US" sz="2400" b="1" u="sng" dirty="0">
                <a:latin typeface="Arial" panose="020B0604020202020204" pitchFamily="34" charset="0"/>
                <a:cs typeface="Arial" panose="020B0604020202020204" pitchFamily="34" charset="0"/>
              </a:rPr>
              <a:t>at the Sea of </a:t>
            </a:r>
            <a:r>
              <a:rPr lang="en-US" sz="2400" b="1" u="sng" dirty="0" err="1">
                <a:latin typeface="Arial" panose="020B0604020202020204" pitchFamily="34" charset="0"/>
                <a:cs typeface="Arial" panose="020B0604020202020204" pitchFamily="34" charset="0"/>
              </a:rPr>
              <a:t>Tiberias</a:t>
            </a:r>
            <a:r>
              <a:rPr lang="en-US" sz="2400" b="1" dirty="0">
                <a:latin typeface="Arial" panose="020B0604020202020204" pitchFamily="34" charset="0"/>
                <a:cs typeface="Arial" panose="020B0604020202020204" pitchFamily="34" charset="0"/>
              </a:rPr>
              <a:t>, and He manifested Himself in this way. </a:t>
            </a:r>
            <a:r>
              <a:rPr lang="en-US" sz="2400" b="1" baseline="30000" dirty="0">
                <a:latin typeface="Arial" panose="020B0604020202020204" pitchFamily="34" charset="0"/>
                <a:cs typeface="Arial" panose="020B0604020202020204" pitchFamily="34" charset="0"/>
              </a:rPr>
              <a:t>2</a:t>
            </a:r>
            <a:r>
              <a:rPr lang="en-US" sz="2400" b="1" dirty="0">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rPr>
              <a:t>Simon Peter</a:t>
            </a:r>
            <a:r>
              <a:rPr lang="en-US" sz="2400" b="1" dirty="0">
                <a:latin typeface="Arial" panose="020B0604020202020204" pitchFamily="34" charset="0"/>
                <a:cs typeface="Arial" panose="020B0604020202020204" pitchFamily="34" charset="0"/>
              </a:rPr>
              <a:t>, and </a:t>
            </a:r>
            <a:r>
              <a:rPr lang="en-US" sz="2400" b="1" u="sng" dirty="0">
                <a:latin typeface="Arial" panose="020B0604020202020204" pitchFamily="34" charset="0"/>
                <a:cs typeface="Arial" panose="020B0604020202020204" pitchFamily="34" charset="0"/>
              </a:rPr>
              <a:t>Thomas</a:t>
            </a:r>
            <a:r>
              <a:rPr lang="en-US" sz="2400" b="1" dirty="0">
                <a:latin typeface="Arial" panose="020B0604020202020204" pitchFamily="34" charset="0"/>
                <a:cs typeface="Arial" panose="020B0604020202020204" pitchFamily="34" charset="0"/>
              </a:rPr>
              <a:t> called </a:t>
            </a:r>
            <a:r>
              <a:rPr lang="en-US" sz="2400" b="1" dirty="0" err="1">
                <a:latin typeface="Arial" panose="020B0604020202020204" pitchFamily="34" charset="0"/>
                <a:cs typeface="Arial" panose="020B0604020202020204" pitchFamily="34" charset="0"/>
              </a:rPr>
              <a:t>Didymus</a:t>
            </a:r>
            <a:r>
              <a:rPr lang="en-US" sz="2400" b="1" dirty="0">
                <a:latin typeface="Arial" panose="020B0604020202020204" pitchFamily="34" charset="0"/>
                <a:cs typeface="Arial" panose="020B0604020202020204" pitchFamily="34" charset="0"/>
              </a:rPr>
              <a:t>, and </a:t>
            </a:r>
            <a:r>
              <a:rPr lang="en-US" sz="2400" b="1" u="sng" dirty="0">
                <a:latin typeface="Arial" panose="020B0604020202020204" pitchFamily="34" charset="0"/>
                <a:cs typeface="Arial" panose="020B0604020202020204" pitchFamily="34" charset="0"/>
              </a:rPr>
              <a:t>Nathanael</a:t>
            </a:r>
            <a:r>
              <a:rPr lang="en-US" sz="2400" b="1" dirty="0">
                <a:latin typeface="Arial" panose="020B0604020202020204" pitchFamily="34" charset="0"/>
                <a:cs typeface="Arial" panose="020B0604020202020204" pitchFamily="34" charset="0"/>
              </a:rPr>
              <a:t> of Cana in Galilee, and the </a:t>
            </a:r>
            <a:r>
              <a:rPr lang="en-US" sz="2400" b="1" i="1" u="sng" dirty="0">
                <a:latin typeface="Arial" panose="020B0604020202020204" pitchFamily="34" charset="0"/>
                <a:cs typeface="Arial" panose="020B0604020202020204" pitchFamily="34" charset="0"/>
              </a:rPr>
              <a:t>sons</a:t>
            </a:r>
            <a:r>
              <a:rPr lang="en-US" sz="2400" b="1" u="sng" dirty="0">
                <a:latin typeface="Arial" panose="020B0604020202020204" pitchFamily="34" charset="0"/>
                <a:cs typeface="Arial" panose="020B0604020202020204" pitchFamily="34" charset="0"/>
              </a:rPr>
              <a:t> of Zebedee</a:t>
            </a:r>
            <a:r>
              <a:rPr lang="en-US" sz="2400" b="1" dirty="0">
                <a:latin typeface="Arial" panose="020B0604020202020204" pitchFamily="34" charset="0"/>
                <a:cs typeface="Arial" panose="020B0604020202020204" pitchFamily="34" charset="0"/>
              </a:rPr>
              <a:t>, and </a:t>
            </a:r>
            <a:r>
              <a:rPr lang="en-US" sz="2400" b="1" u="sng" dirty="0">
                <a:latin typeface="Arial" panose="020B0604020202020204" pitchFamily="34" charset="0"/>
                <a:cs typeface="Arial" panose="020B0604020202020204" pitchFamily="34" charset="0"/>
              </a:rPr>
              <a:t>two others</a:t>
            </a:r>
            <a:r>
              <a:rPr lang="en-US" sz="2400" b="1" dirty="0">
                <a:latin typeface="Arial" panose="020B0604020202020204" pitchFamily="34" charset="0"/>
                <a:cs typeface="Arial" panose="020B0604020202020204" pitchFamily="34" charset="0"/>
              </a:rPr>
              <a:t> of His disciples were together. </a:t>
            </a:r>
          </a:p>
        </p:txBody>
      </p:sp>
    </p:spTree>
    <p:extLst>
      <p:ext uri="{BB962C8B-B14F-4D97-AF65-F5344CB8AC3E}">
        <p14:creationId xmlns:p14="http://schemas.microsoft.com/office/powerpoint/2010/main" val="275899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26 – Question 2</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How long did they toil and with what results?</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21:3 (NASB95) </a:t>
            </a:r>
          </a:p>
          <a:p>
            <a:pPr>
              <a:buNone/>
            </a:pPr>
            <a:r>
              <a:rPr lang="en-US" sz="2400" b="1" baseline="30000" dirty="0">
                <a:latin typeface="Arial" panose="020B0604020202020204" pitchFamily="34" charset="0"/>
                <a:cs typeface="Arial" panose="020B0604020202020204" pitchFamily="34" charset="0"/>
              </a:rPr>
              <a:t>3</a:t>
            </a:r>
            <a:r>
              <a:rPr lang="en-US" sz="2400" b="1" dirty="0">
                <a:latin typeface="Arial" panose="020B0604020202020204" pitchFamily="34" charset="0"/>
                <a:cs typeface="Arial" panose="020B0604020202020204" pitchFamily="34" charset="0"/>
              </a:rPr>
              <a:t> Simon Peter said to them, “I am going fishing.” They said to him, “We will also come with you.” They went out and got into the boat; and </a:t>
            </a:r>
            <a:r>
              <a:rPr lang="en-US" sz="2400" b="1" u="sng" dirty="0">
                <a:latin typeface="Arial" panose="020B0604020202020204" pitchFamily="34" charset="0"/>
                <a:cs typeface="Arial" panose="020B0604020202020204" pitchFamily="34" charset="0"/>
              </a:rPr>
              <a:t>that night they caught nothing</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3603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26 – Question 3</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What did Jesus tell them to do?</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21:6 (NASB95) </a:t>
            </a:r>
          </a:p>
          <a:p>
            <a:pPr>
              <a:buNone/>
            </a:pPr>
            <a:r>
              <a:rPr lang="en-US" sz="2400" b="1" baseline="30000" dirty="0">
                <a:latin typeface="Arial" panose="020B0604020202020204" pitchFamily="34" charset="0"/>
                <a:cs typeface="Arial" panose="020B0604020202020204" pitchFamily="34" charset="0"/>
              </a:rPr>
              <a:t>6</a:t>
            </a:r>
            <a:r>
              <a:rPr lang="en-US" sz="2400" b="1" dirty="0">
                <a:latin typeface="Arial" panose="020B0604020202020204" pitchFamily="34" charset="0"/>
                <a:cs typeface="Arial" panose="020B0604020202020204" pitchFamily="34" charset="0"/>
              </a:rPr>
              <a:t> And He said to them, “</a:t>
            </a:r>
            <a:r>
              <a:rPr lang="en-US" sz="2400" b="1" u="sng" dirty="0">
                <a:latin typeface="Arial" panose="020B0604020202020204" pitchFamily="34" charset="0"/>
                <a:cs typeface="Arial" panose="020B0604020202020204" pitchFamily="34" charset="0"/>
              </a:rPr>
              <a:t>Cast the net on the right-hand side of the boat</a:t>
            </a:r>
            <a:r>
              <a:rPr lang="en-US" sz="2400" b="1" dirty="0">
                <a:latin typeface="Arial" panose="020B0604020202020204" pitchFamily="34" charset="0"/>
                <a:cs typeface="Arial" panose="020B0604020202020204" pitchFamily="34" charset="0"/>
              </a:rPr>
              <a:t> and you will find </a:t>
            </a:r>
            <a:r>
              <a:rPr lang="en-US" sz="2400" b="1" i="1" dirty="0">
                <a:latin typeface="Arial" panose="020B0604020202020204" pitchFamily="34" charset="0"/>
                <a:cs typeface="Arial" panose="020B0604020202020204" pitchFamily="34" charset="0"/>
              </a:rPr>
              <a:t>a catch</a:t>
            </a:r>
            <a:r>
              <a:rPr lang="en-US" sz="2400" b="1" dirty="0">
                <a:latin typeface="Arial" panose="020B0604020202020204" pitchFamily="34" charset="0"/>
                <a:cs typeface="Arial" panose="020B0604020202020204" pitchFamily="34" charset="0"/>
              </a:rPr>
              <a:t>.” So they cast, and then they were not able to haul it in because of the great number of fish. </a:t>
            </a:r>
          </a:p>
        </p:txBody>
      </p:sp>
    </p:spTree>
    <p:extLst>
      <p:ext uri="{BB962C8B-B14F-4D97-AF65-F5344CB8AC3E}">
        <p14:creationId xmlns:p14="http://schemas.microsoft.com/office/powerpoint/2010/main" val="292852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26 – Question 4</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What did Peter do when told it was the Lord?</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2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21:7 (NASB95) </a:t>
            </a:r>
          </a:p>
          <a:p>
            <a:pPr>
              <a:buNone/>
            </a:pPr>
            <a:r>
              <a:rPr lang="en-US" sz="2400" b="1" baseline="30000" dirty="0">
                <a:latin typeface="Arial" panose="020B0604020202020204" pitchFamily="34" charset="0"/>
                <a:cs typeface="Arial" panose="020B0604020202020204" pitchFamily="34" charset="0"/>
              </a:rPr>
              <a:t>7</a:t>
            </a:r>
            <a:r>
              <a:rPr lang="en-US" sz="2400" b="1" dirty="0">
                <a:latin typeface="Arial" panose="020B0604020202020204" pitchFamily="34" charset="0"/>
                <a:cs typeface="Arial" panose="020B0604020202020204" pitchFamily="34" charset="0"/>
              </a:rPr>
              <a:t> Therefore that disciple whom Jesus loved said to Peter, “It is the Lord.” So when Simon Peter heard that it was the Lord, </a:t>
            </a:r>
            <a:r>
              <a:rPr lang="en-US" sz="2400" b="1" u="sng" dirty="0">
                <a:latin typeface="Arial" panose="020B0604020202020204" pitchFamily="34" charset="0"/>
                <a:cs typeface="Arial" panose="020B0604020202020204" pitchFamily="34" charset="0"/>
              </a:rPr>
              <a:t>he put his outer garment on (for he was stripped </a:t>
            </a:r>
            <a:r>
              <a:rPr lang="en-US" sz="2400" b="1" i="1" u="sng" dirty="0">
                <a:latin typeface="Arial" panose="020B0604020202020204" pitchFamily="34" charset="0"/>
                <a:cs typeface="Arial" panose="020B0604020202020204" pitchFamily="34" charset="0"/>
              </a:rPr>
              <a:t>for work</a:t>
            </a:r>
            <a:r>
              <a:rPr lang="en-US" sz="2400" b="1" u="sng" dirty="0">
                <a:latin typeface="Arial" panose="020B0604020202020204" pitchFamily="34" charset="0"/>
                <a:cs typeface="Arial" panose="020B0604020202020204" pitchFamily="34" charset="0"/>
              </a:rPr>
              <a:t>), and threw himself into the sea</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9506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25 – Question 4</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What did Mary see when she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looked into the sepulcher?</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2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20:11–12 (NASB95) </a:t>
            </a:r>
          </a:p>
          <a:p>
            <a:pPr>
              <a:buNone/>
            </a:pPr>
            <a:r>
              <a:rPr lang="en-US" sz="2400" b="1" baseline="30000" dirty="0">
                <a:latin typeface="Arial" panose="020B0604020202020204" pitchFamily="34" charset="0"/>
                <a:cs typeface="Arial" panose="020B0604020202020204" pitchFamily="34" charset="0"/>
              </a:rPr>
              <a:t>11</a:t>
            </a:r>
            <a:r>
              <a:rPr lang="en-US" sz="2400" b="1" dirty="0">
                <a:latin typeface="Arial" panose="020B0604020202020204" pitchFamily="34" charset="0"/>
                <a:cs typeface="Arial" panose="020B0604020202020204" pitchFamily="34" charset="0"/>
              </a:rPr>
              <a:t> But Mary was standing outside the tomb weeping; and so, as she wept, she stooped and looked into the tomb; </a:t>
            </a:r>
            <a:r>
              <a:rPr lang="en-US" sz="2400" b="1" baseline="30000" dirty="0">
                <a:latin typeface="Arial" panose="020B0604020202020204" pitchFamily="34" charset="0"/>
                <a:cs typeface="Arial" panose="020B0604020202020204" pitchFamily="34" charset="0"/>
              </a:rPr>
              <a:t>12</a:t>
            </a:r>
            <a:r>
              <a:rPr lang="en-US" sz="2400" b="1" dirty="0">
                <a:latin typeface="Arial" panose="020B0604020202020204" pitchFamily="34" charset="0"/>
                <a:cs typeface="Arial" panose="020B0604020202020204" pitchFamily="34" charset="0"/>
              </a:rPr>
              <a:t> and </a:t>
            </a:r>
            <a:r>
              <a:rPr lang="en-US" sz="2400" b="1" u="sng" dirty="0">
                <a:latin typeface="Arial" panose="020B0604020202020204" pitchFamily="34" charset="0"/>
                <a:cs typeface="Arial" panose="020B0604020202020204" pitchFamily="34" charset="0"/>
              </a:rPr>
              <a:t>she saw two angels in white sitting, one at the head and one at the feet, where the body of Jesus had been lying</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0523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26 – Question 5</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Why did not they ask, “who art thou?”</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21:12 (NASB95) </a:t>
            </a:r>
          </a:p>
          <a:p>
            <a:pPr>
              <a:buNone/>
            </a:pPr>
            <a:r>
              <a:rPr lang="en-US" sz="2400" b="1" baseline="30000" dirty="0">
                <a:latin typeface="Arial" panose="020B0604020202020204" pitchFamily="34" charset="0"/>
                <a:cs typeface="Arial" panose="020B0604020202020204" pitchFamily="34" charset="0"/>
              </a:rPr>
              <a:t>12</a:t>
            </a:r>
            <a:r>
              <a:rPr lang="en-US" sz="2400" b="1" dirty="0">
                <a:latin typeface="Arial" panose="020B0604020202020204" pitchFamily="34" charset="0"/>
                <a:cs typeface="Arial" panose="020B0604020202020204" pitchFamily="34" charset="0"/>
              </a:rPr>
              <a:t> Jesus said to them, “Come </a:t>
            </a:r>
            <a:r>
              <a:rPr lang="en-US" sz="2400" b="1" i="1" dirty="0">
                <a:latin typeface="Arial" panose="020B0604020202020204" pitchFamily="34" charset="0"/>
                <a:cs typeface="Arial" panose="020B0604020202020204" pitchFamily="34" charset="0"/>
              </a:rPr>
              <a:t>and</a:t>
            </a:r>
            <a:r>
              <a:rPr lang="en-US" sz="2400" b="1" dirty="0">
                <a:latin typeface="Arial" panose="020B0604020202020204" pitchFamily="34" charset="0"/>
                <a:cs typeface="Arial" panose="020B0604020202020204" pitchFamily="34" charset="0"/>
              </a:rPr>
              <a:t> have breakfast.” None of the disciples ventured to question Him, “Who are You?” </a:t>
            </a:r>
            <a:r>
              <a:rPr lang="en-US" sz="2400" b="1" u="sng" dirty="0">
                <a:latin typeface="Arial" panose="020B0604020202020204" pitchFamily="34" charset="0"/>
                <a:cs typeface="Arial" panose="020B0604020202020204" pitchFamily="34" charset="0"/>
              </a:rPr>
              <a:t>knowing that it was the Lord</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940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26 – Question 6</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What question did Jesus ask of Peter?</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2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sz="2400" b="1" dirty="0">
                <a:latin typeface="Arial" panose="020B0604020202020204" pitchFamily="34" charset="0"/>
                <a:cs typeface="Arial" panose="020B0604020202020204" pitchFamily="34" charset="0"/>
              </a:rPr>
              <a:t>John 21:15 (NASB95) </a:t>
            </a:r>
          </a:p>
          <a:p>
            <a:r>
              <a:rPr lang="en-US" sz="2400" b="1" baseline="30000" dirty="0">
                <a:latin typeface="Arial" panose="020B0604020202020204" pitchFamily="34" charset="0"/>
                <a:cs typeface="Arial" panose="020B0604020202020204" pitchFamily="34" charset="0"/>
              </a:rPr>
              <a:t>15</a:t>
            </a:r>
            <a:r>
              <a:rPr lang="en-US" sz="2400" b="1" dirty="0">
                <a:latin typeface="Arial" panose="020B0604020202020204" pitchFamily="34" charset="0"/>
                <a:cs typeface="Arial" panose="020B0604020202020204" pitchFamily="34" charset="0"/>
              </a:rPr>
              <a:t> So when they had finished breakfast, Jesus said to Simon Peter, “</a:t>
            </a:r>
            <a:r>
              <a:rPr lang="en-US" sz="2400" b="1" u="sng" dirty="0">
                <a:latin typeface="Arial" panose="020B0604020202020204" pitchFamily="34" charset="0"/>
                <a:cs typeface="Arial" panose="020B0604020202020204" pitchFamily="34" charset="0"/>
              </a:rPr>
              <a:t>Simon, </a:t>
            </a:r>
            <a:r>
              <a:rPr lang="en-US" sz="2400" b="1" i="1" u="sng" dirty="0">
                <a:latin typeface="Arial" panose="020B0604020202020204" pitchFamily="34" charset="0"/>
                <a:cs typeface="Arial" panose="020B0604020202020204" pitchFamily="34" charset="0"/>
              </a:rPr>
              <a:t>son</a:t>
            </a:r>
            <a:r>
              <a:rPr lang="en-US" sz="2400" b="1" u="sng" dirty="0">
                <a:latin typeface="Arial" panose="020B0604020202020204" pitchFamily="34" charset="0"/>
                <a:cs typeface="Arial" panose="020B0604020202020204" pitchFamily="34" charset="0"/>
              </a:rPr>
              <a:t> of John, do you love Me more than these?</a:t>
            </a:r>
            <a:r>
              <a:rPr lang="en-US" sz="2400" b="1" dirty="0">
                <a:latin typeface="Arial" panose="020B0604020202020204" pitchFamily="34" charset="0"/>
                <a:cs typeface="Arial" panose="020B0604020202020204" pitchFamily="34" charset="0"/>
              </a:rPr>
              <a:t>” He said to Him, “Yes, Lord; You know that I love You.” He said to him, “Tend My lambs.” </a:t>
            </a:r>
          </a:p>
        </p:txBody>
      </p:sp>
    </p:spTree>
    <p:extLst>
      <p:ext uri="{BB962C8B-B14F-4D97-AF65-F5344CB8AC3E}">
        <p14:creationId xmlns:p14="http://schemas.microsoft.com/office/powerpoint/2010/main" val="358387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26 – Question 7</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What did Peter say each time when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Jesus asked if he loved Him?</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2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21:15 (NASB95) </a:t>
            </a:r>
          </a:p>
          <a:p>
            <a:pPr>
              <a:buNone/>
            </a:pPr>
            <a:r>
              <a:rPr lang="en-US" sz="2400" b="1" baseline="30000" dirty="0">
                <a:latin typeface="Arial" panose="020B0604020202020204" pitchFamily="34" charset="0"/>
                <a:cs typeface="Arial" panose="020B0604020202020204" pitchFamily="34" charset="0"/>
              </a:rPr>
              <a:t>15</a:t>
            </a:r>
            <a:r>
              <a:rPr lang="en-US" sz="2400" b="1" dirty="0">
                <a:latin typeface="Arial" panose="020B0604020202020204" pitchFamily="34" charset="0"/>
                <a:cs typeface="Arial" panose="020B0604020202020204" pitchFamily="34" charset="0"/>
              </a:rPr>
              <a:t> So when they had finished breakfast, Jesus said to Simon Peter, “Simon, </a:t>
            </a:r>
            <a:r>
              <a:rPr lang="en-US" sz="2400" b="1" i="1" dirty="0">
                <a:latin typeface="Arial" panose="020B0604020202020204" pitchFamily="34" charset="0"/>
                <a:cs typeface="Arial" panose="020B0604020202020204" pitchFamily="34" charset="0"/>
              </a:rPr>
              <a:t>son</a:t>
            </a:r>
            <a:r>
              <a:rPr lang="en-US" sz="2400" b="1" dirty="0">
                <a:latin typeface="Arial" panose="020B0604020202020204" pitchFamily="34" charset="0"/>
                <a:cs typeface="Arial" panose="020B0604020202020204" pitchFamily="34" charset="0"/>
              </a:rPr>
              <a:t> of John, do you love Me more than these?” He said to Him, “</a:t>
            </a:r>
            <a:r>
              <a:rPr lang="en-US" sz="2400" b="1" u="sng" dirty="0">
                <a:latin typeface="Arial" panose="020B0604020202020204" pitchFamily="34" charset="0"/>
                <a:cs typeface="Arial" panose="020B0604020202020204" pitchFamily="34" charset="0"/>
              </a:rPr>
              <a:t>Yes, Lord; You know that I love You.</a:t>
            </a:r>
            <a:r>
              <a:rPr lang="en-US" sz="2400" b="1" dirty="0">
                <a:latin typeface="Arial" panose="020B0604020202020204" pitchFamily="34" charset="0"/>
                <a:cs typeface="Arial" panose="020B0604020202020204" pitchFamily="34" charset="0"/>
              </a:rPr>
              <a:t>” He said to him, “Tend My lambs.” </a:t>
            </a:r>
          </a:p>
        </p:txBody>
      </p:sp>
    </p:spTree>
    <p:extLst>
      <p:ext uri="{BB962C8B-B14F-4D97-AF65-F5344CB8AC3E}">
        <p14:creationId xmlns:p14="http://schemas.microsoft.com/office/powerpoint/2010/main" val="346423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26 – Question 8</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What did the Lord say would happen</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to Peter when he was old?</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21:18 (NASB95) </a:t>
            </a:r>
          </a:p>
          <a:p>
            <a:pPr>
              <a:buNone/>
            </a:pPr>
            <a:r>
              <a:rPr lang="en-US" sz="2400" b="1" baseline="30000" dirty="0">
                <a:latin typeface="Arial" panose="020B0604020202020204" pitchFamily="34" charset="0"/>
                <a:cs typeface="Arial" panose="020B0604020202020204" pitchFamily="34" charset="0"/>
              </a:rPr>
              <a:t>18</a:t>
            </a:r>
            <a:r>
              <a:rPr lang="en-US" sz="2400" b="1" dirty="0">
                <a:latin typeface="Arial" panose="020B0604020202020204" pitchFamily="34" charset="0"/>
                <a:cs typeface="Arial" panose="020B0604020202020204" pitchFamily="34" charset="0"/>
              </a:rPr>
              <a:t> “Truly, truly, I say to you, when you were younger, you used to gird yourself and walk wherever you wished; but </a:t>
            </a:r>
            <a:r>
              <a:rPr lang="en-US" sz="2400" b="1" u="sng" dirty="0">
                <a:latin typeface="Arial" panose="020B0604020202020204" pitchFamily="34" charset="0"/>
                <a:cs typeface="Arial" panose="020B0604020202020204" pitchFamily="34" charset="0"/>
              </a:rPr>
              <a:t>when you grow old, you will stretch out your hands and someone else will gird you, and bring you where you do not wish to </a:t>
            </a:r>
            <a:r>
              <a:rPr lang="en-US" sz="2400" b="1" i="1" u="sng" dirty="0">
                <a:latin typeface="Arial" panose="020B0604020202020204" pitchFamily="34" charset="0"/>
                <a:cs typeface="Arial" panose="020B0604020202020204" pitchFamily="34" charset="0"/>
              </a:rPr>
              <a:t>go</a:t>
            </a:r>
            <a:r>
              <a:rPr lang="en-US" sz="2400" b="1" u="sng"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51319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26 – Question 9</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What saying went out among the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brethren about John?</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312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21:22–23 (NASB95) </a:t>
            </a:r>
          </a:p>
          <a:p>
            <a:pPr>
              <a:buNone/>
            </a:pPr>
            <a:r>
              <a:rPr lang="en-US" sz="2400" b="1" baseline="30000" dirty="0">
                <a:latin typeface="Arial" panose="020B0604020202020204" pitchFamily="34" charset="0"/>
                <a:cs typeface="Arial" panose="020B0604020202020204" pitchFamily="34" charset="0"/>
              </a:rPr>
              <a:t>22</a:t>
            </a:r>
            <a:r>
              <a:rPr lang="en-US" sz="2400" b="1" dirty="0">
                <a:latin typeface="Arial" panose="020B0604020202020204" pitchFamily="34" charset="0"/>
                <a:cs typeface="Arial" panose="020B0604020202020204" pitchFamily="34" charset="0"/>
              </a:rPr>
              <a:t> Jesus said to him, “If I want him to remain until I come, what </a:t>
            </a:r>
            <a:r>
              <a:rPr lang="en-US" sz="2400" b="1" i="1" dirty="0">
                <a:latin typeface="Arial" panose="020B0604020202020204" pitchFamily="34" charset="0"/>
                <a:cs typeface="Arial" panose="020B0604020202020204" pitchFamily="34" charset="0"/>
              </a:rPr>
              <a:t>is that</a:t>
            </a:r>
            <a:r>
              <a:rPr lang="en-US" sz="2400" b="1" dirty="0">
                <a:latin typeface="Arial" panose="020B0604020202020204" pitchFamily="34" charset="0"/>
                <a:cs typeface="Arial" panose="020B0604020202020204" pitchFamily="34" charset="0"/>
              </a:rPr>
              <a:t> to you? You follow Me!” </a:t>
            </a:r>
            <a:r>
              <a:rPr lang="en-US" sz="2400" b="1" baseline="30000" dirty="0">
                <a:latin typeface="Arial" panose="020B0604020202020204" pitchFamily="34" charset="0"/>
                <a:cs typeface="Arial" panose="020B0604020202020204" pitchFamily="34" charset="0"/>
              </a:rPr>
              <a:t>23</a:t>
            </a:r>
            <a:r>
              <a:rPr lang="en-US" sz="2400" b="1" dirty="0">
                <a:latin typeface="Arial" panose="020B0604020202020204" pitchFamily="34" charset="0"/>
                <a:cs typeface="Arial" panose="020B0604020202020204" pitchFamily="34" charset="0"/>
              </a:rPr>
              <a:t> Therefore </a:t>
            </a:r>
            <a:r>
              <a:rPr lang="en-US" sz="2400" b="1" u="sng" dirty="0">
                <a:latin typeface="Arial" panose="020B0604020202020204" pitchFamily="34" charset="0"/>
                <a:cs typeface="Arial" panose="020B0604020202020204" pitchFamily="34" charset="0"/>
              </a:rPr>
              <a:t>this saying went out among the brethren that that disciple would not die</a:t>
            </a:r>
            <a:r>
              <a:rPr lang="en-US" sz="2400" b="1" dirty="0">
                <a:latin typeface="Arial" panose="020B0604020202020204" pitchFamily="34" charset="0"/>
                <a:cs typeface="Arial" panose="020B0604020202020204" pitchFamily="34" charset="0"/>
              </a:rPr>
              <a:t>; yet Jesus did not say to him that he would not die, but </a:t>
            </a:r>
            <a:r>
              <a:rPr lang="en-US" sz="2400" b="1" i="1" dirty="0">
                <a:latin typeface="Arial" panose="020B0604020202020204" pitchFamily="34" charset="0"/>
                <a:cs typeface="Arial" panose="020B0604020202020204" pitchFamily="34" charset="0"/>
              </a:rPr>
              <a:t>only,</a:t>
            </a:r>
            <a:r>
              <a:rPr lang="en-US" sz="2400" b="1" dirty="0">
                <a:latin typeface="Arial" panose="020B0604020202020204" pitchFamily="34" charset="0"/>
                <a:cs typeface="Arial" panose="020B0604020202020204" pitchFamily="34" charset="0"/>
              </a:rPr>
              <a:t> “If I want him to remain until I come, what </a:t>
            </a:r>
            <a:r>
              <a:rPr lang="en-US" sz="2400" b="1" i="1" dirty="0">
                <a:latin typeface="Arial" panose="020B0604020202020204" pitchFamily="34" charset="0"/>
                <a:cs typeface="Arial" panose="020B0604020202020204" pitchFamily="34" charset="0"/>
              </a:rPr>
              <a:t>is that</a:t>
            </a:r>
            <a:r>
              <a:rPr lang="en-US" sz="2400" b="1" dirty="0">
                <a:latin typeface="Arial" panose="020B0604020202020204" pitchFamily="34" charset="0"/>
                <a:cs typeface="Arial" panose="020B0604020202020204" pitchFamily="34" charset="0"/>
              </a:rPr>
              <a:t> to you?” </a:t>
            </a:r>
          </a:p>
        </p:txBody>
      </p:sp>
    </p:spTree>
    <p:extLst>
      <p:ext uri="{BB962C8B-B14F-4D97-AF65-F5344CB8AC3E}">
        <p14:creationId xmlns:p14="http://schemas.microsoft.com/office/powerpoint/2010/main" val="288375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26 – Question 10</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What volume of books could have been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written about the deeds of Jesus?</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21:25 (NASB95) </a:t>
            </a:r>
          </a:p>
          <a:p>
            <a:pPr>
              <a:buNone/>
            </a:pPr>
            <a:r>
              <a:rPr lang="en-US" sz="2400" b="1" baseline="30000" dirty="0">
                <a:latin typeface="Arial" panose="020B0604020202020204" pitchFamily="34" charset="0"/>
                <a:cs typeface="Arial" panose="020B0604020202020204" pitchFamily="34" charset="0"/>
              </a:rPr>
              <a:t>25</a:t>
            </a:r>
            <a:r>
              <a:rPr lang="en-US" sz="2400" b="1" dirty="0">
                <a:latin typeface="Arial" panose="020B0604020202020204" pitchFamily="34" charset="0"/>
                <a:cs typeface="Arial" panose="020B0604020202020204" pitchFamily="34" charset="0"/>
              </a:rPr>
              <a:t> And there are also many other things which Jesus did, which if they were written in detail, </a:t>
            </a:r>
            <a:r>
              <a:rPr lang="en-US" sz="2400" b="1" u="sng" dirty="0">
                <a:latin typeface="Arial" panose="020B0604020202020204" pitchFamily="34" charset="0"/>
                <a:cs typeface="Arial" panose="020B0604020202020204" pitchFamily="34" charset="0"/>
              </a:rPr>
              <a:t>I suppose that even the world itself would not contain the books that would be written</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5326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a:spcBef>
                <a:spcPct val="20000"/>
              </a:spcBef>
              <a:defRPr/>
            </a:pPr>
            <a:r>
              <a:rPr lang="en-US" sz="3600" b="1" dirty="0">
                <a:latin typeface="Arial" panose="020B0604020202020204" pitchFamily="34" charset="0"/>
                <a:cs typeface="Arial" panose="020B0604020202020204" pitchFamily="34" charset="0"/>
              </a:rPr>
              <a:t>Lesson 25 – True / False – Question 1</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This was the third appearance of Jesus to the disciples.</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32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2400" b="1" dirty="0">
                <a:latin typeface="Arial" panose="020B0604020202020204" pitchFamily="34" charset="0"/>
                <a:cs typeface="Arial" panose="020B0604020202020204" pitchFamily="34" charset="0"/>
              </a:rPr>
              <a:t>– TRUE –</a:t>
            </a:r>
          </a:p>
          <a:p>
            <a:pPr>
              <a:buNone/>
            </a:pPr>
            <a:endParaRPr lang="en-US" sz="2400" b="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John 21:14 (NASB95) </a:t>
            </a:r>
          </a:p>
          <a:p>
            <a:pPr>
              <a:buNone/>
            </a:pPr>
            <a:r>
              <a:rPr lang="en-US" sz="2400" b="1" baseline="30000" dirty="0">
                <a:latin typeface="Arial" panose="020B0604020202020204" pitchFamily="34" charset="0"/>
                <a:cs typeface="Arial" panose="020B0604020202020204" pitchFamily="34" charset="0"/>
              </a:rPr>
              <a:t>14</a:t>
            </a:r>
            <a:r>
              <a:rPr lang="en-US" sz="2400" b="1" dirty="0">
                <a:latin typeface="Arial" panose="020B0604020202020204" pitchFamily="34" charset="0"/>
                <a:cs typeface="Arial" panose="020B0604020202020204" pitchFamily="34" charset="0"/>
              </a:rPr>
              <a:t> This is now </a:t>
            </a:r>
            <a:r>
              <a:rPr lang="en-US" sz="2400" b="1" u="sng" dirty="0">
                <a:latin typeface="Arial" panose="020B0604020202020204" pitchFamily="34" charset="0"/>
                <a:cs typeface="Arial" panose="020B0604020202020204" pitchFamily="34" charset="0"/>
              </a:rPr>
              <a:t>the third time</a:t>
            </a:r>
            <a:r>
              <a:rPr lang="en-US" sz="2400" b="1" dirty="0">
                <a:latin typeface="Arial" panose="020B0604020202020204" pitchFamily="34" charset="0"/>
                <a:cs typeface="Arial" panose="020B0604020202020204" pitchFamily="34" charset="0"/>
              </a:rPr>
              <a:t> that Jesus was manifested to the disciples, after He was raised from the dead. </a:t>
            </a:r>
            <a:br>
              <a:rPr lang="en-US" sz="24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(John 20:19–23; 20:26–29)</a:t>
            </a:r>
          </a:p>
        </p:txBody>
      </p:sp>
    </p:spTree>
    <p:extLst>
      <p:ext uri="{BB962C8B-B14F-4D97-AF65-F5344CB8AC3E}">
        <p14:creationId xmlns:p14="http://schemas.microsoft.com/office/powerpoint/2010/main" val="122248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a:spcBef>
                <a:spcPct val="20000"/>
              </a:spcBef>
              <a:defRPr/>
            </a:pPr>
            <a:r>
              <a:rPr lang="en-US" sz="3600" b="1" dirty="0">
                <a:latin typeface="Arial" panose="020B0604020202020204" pitchFamily="34" charset="0"/>
                <a:cs typeface="Arial" panose="020B0604020202020204" pitchFamily="34" charset="0"/>
              </a:rPr>
              <a:t>Lesson 25 – True / False – Question 2</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The disciples caught 153 small fish.</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289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2400" b="1" dirty="0">
                <a:latin typeface="Arial" panose="020B0604020202020204" pitchFamily="34" charset="0"/>
                <a:cs typeface="Arial" panose="020B0604020202020204" pitchFamily="34" charset="0"/>
              </a:rPr>
              <a:t>– FALSE –</a:t>
            </a:r>
          </a:p>
          <a:p>
            <a:pPr>
              <a:buNone/>
            </a:pPr>
            <a:endParaRPr lang="en-US" sz="2400" b="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John 21:11 (NASB95) </a:t>
            </a:r>
          </a:p>
          <a:p>
            <a:pPr>
              <a:buNone/>
            </a:pPr>
            <a:r>
              <a:rPr lang="en-US" sz="2400" b="1" baseline="30000" dirty="0">
                <a:latin typeface="Arial" panose="020B0604020202020204" pitchFamily="34" charset="0"/>
                <a:cs typeface="Arial" panose="020B0604020202020204" pitchFamily="34" charset="0"/>
              </a:rPr>
              <a:t>11</a:t>
            </a:r>
            <a:r>
              <a:rPr lang="en-US" sz="2400" b="1" dirty="0">
                <a:latin typeface="Arial" panose="020B0604020202020204" pitchFamily="34" charset="0"/>
                <a:cs typeface="Arial" panose="020B0604020202020204" pitchFamily="34" charset="0"/>
              </a:rPr>
              <a:t> Simon Peter went up and drew the net to land, full of </a:t>
            </a:r>
            <a:r>
              <a:rPr lang="en-US" sz="2400" b="1" u="sng" dirty="0">
                <a:latin typeface="Arial" panose="020B0604020202020204" pitchFamily="34" charset="0"/>
                <a:cs typeface="Arial" panose="020B0604020202020204" pitchFamily="34" charset="0"/>
              </a:rPr>
              <a:t>large fish</a:t>
            </a:r>
            <a:r>
              <a:rPr lang="en-US" sz="2400" b="1" dirty="0">
                <a:latin typeface="Arial" panose="020B0604020202020204" pitchFamily="34" charset="0"/>
                <a:cs typeface="Arial" panose="020B0604020202020204" pitchFamily="34" charset="0"/>
              </a:rPr>
              <a:t>, a hundred and fifty-three; and although there were so many, the net was not torn. </a:t>
            </a:r>
          </a:p>
        </p:txBody>
      </p:sp>
    </p:spTree>
    <p:extLst>
      <p:ext uri="{BB962C8B-B14F-4D97-AF65-F5344CB8AC3E}">
        <p14:creationId xmlns:p14="http://schemas.microsoft.com/office/powerpoint/2010/main" val="103325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a:spcBef>
                <a:spcPct val="20000"/>
              </a:spcBef>
              <a:defRPr/>
            </a:pPr>
            <a:r>
              <a:rPr lang="en-US" sz="3600" b="1" dirty="0">
                <a:latin typeface="Arial" panose="020B0604020202020204" pitchFamily="34" charset="0"/>
                <a:cs typeface="Arial" panose="020B0604020202020204" pitchFamily="34" charset="0"/>
              </a:rPr>
              <a:t>Lesson 25 – True / False – Question 3</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Peter was the first disciple to recognize Jesus.</a:t>
            </a:r>
          </a:p>
        </p:txBody>
      </p:sp>
      <p:sp>
        <p:nvSpPr>
          <p:cNvPr id="10" name="Rectangle 9"/>
          <p:cNvSpPr>
            <a:spLocks noChangeArrowheads="1"/>
          </p:cNvSpPr>
          <p:nvPr/>
        </p:nvSpPr>
        <p:spPr bwMode="auto">
          <a:xfrm>
            <a:off x="874295" y="2571911"/>
            <a:ext cx="7395410" cy="371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2400" b="1" dirty="0">
                <a:latin typeface="Arial" panose="020B0604020202020204" pitchFamily="34" charset="0"/>
                <a:cs typeface="Arial" panose="020B0604020202020204" pitchFamily="34" charset="0"/>
              </a:rPr>
              <a:t>– FALSE –</a:t>
            </a:r>
          </a:p>
          <a:p>
            <a:pPr>
              <a:buNone/>
            </a:pPr>
            <a:endParaRPr lang="en-US" sz="2400" b="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John 21:7 (NASB95) </a:t>
            </a:r>
          </a:p>
          <a:p>
            <a:pPr>
              <a:buNone/>
            </a:pPr>
            <a:r>
              <a:rPr lang="en-US" sz="2400" b="1" baseline="30000" dirty="0">
                <a:latin typeface="Arial" panose="020B0604020202020204" pitchFamily="34" charset="0"/>
                <a:cs typeface="Arial" panose="020B0604020202020204" pitchFamily="34" charset="0"/>
              </a:rPr>
              <a:t>7</a:t>
            </a:r>
            <a:r>
              <a:rPr lang="en-US" sz="2400" b="1" dirty="0">
                <a:latin typeface="Arial" panose="020B0604020202020204" pitchFamily="34" charset="0"/>
                <a:cs typeface="Arial" panose="020B0604020202020204" pitchFamily="34" charset="0"/>
              </a:rPr>
              <a:t> Therefore </a:t>
            </a:r>
            <a:r>
              <a:rPr lang="en-US" sz="2400" b="1" u="sng" dirty="0">
                <a:latin typeface="Arial" panose="020B0604020202020204" pitchFamily="34" charset="0"/>
                <a:cs typeface="Arial" panose="020B0604020202020204" pitchFamily="34" charset="0"/>
              </a:rPr>
              <a:t>that disciple whom Jesus loved said to Peter, “It is the Lord.”</a:t>
            </a:r>
            <a:r>
              <a:rPr lang="en-US" sz="2400" b="1" dirty="0">
                <a:latin typeface="Arial" panose="020B0604020202020204" pitchFamily="34" charset="0"/>
                <a:cs typeface="Arial" panose="020B0604020202020204" pitchFamily="34" charset="0"/>
              </a:rPr>
              <a:t> So when Simon Peter heard that it was the Lord, he put his outer garment on (for he was stripped </a:t>
            </a:r>
            <a:r>
              <a:rPr lang="en-US" sz="2400" b="1" i="1" dirty="0">
                <a:latin typeface="Arial" panose="020B0604020202020204" pitchFamily="34" charset="0"/>
                <a:cs typeface="Arial" panose="020B0604020202020204" pitchFamily="34" charset="0"/>
              </a:rPr>
              <a:t>for work</a:t>
            </a:r>
            <a:r>
              <a:rPr lang="en-US" sz="2400" b="1" dirty="0">
                <a:latin typeface="Arial" panose="020B0604020202020204" pitchFamily="34" charset="0"/>
                <a:cs typeface="Arial" panose="020B0604020202020204" pitchFamily="34" charset="0"/>
              </a:rPr>
              <a:t>), and threw himself into the sea. </a:t>
            </a:r>
          </a:p>
          <a:p>
            <a:pPr>
              <a:buNone/>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407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a:spcBef>
                <a:spcPct val="20000"/>
              </a:spcBef>
              <a:defRPr/>
            </a:pPr>
            <a:r>
              <a:rPr lang="en-US" sz="3600" b="1" dirty="0">
                <a:latin typeface="Arial" panose="020B0604020202020204" pitchFamily="34" charset="0"/>
                <a:cs typeface="Arial" panose="020B0604020202020204" pitchFamily="34" charset="0"/>
              </a:rPr>
              <a:t>Lesson 25 – True / False – Question 4</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Jesus told Peter three times, “Feed my sheep.”</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141088"/>
            <a:ext cx="7395410" cy="430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2400" b="1" dirty="0">
                <a:latin typeface="Arial" panose="020B0604020202020204" pitchFamily="34" charset="0"/>
                <a:cs typeface="Arial" panose="020B0604020202020204" pitchFamily="34" charset="0"/>
              </a:rPr>
              <a:t>– FALSE –</a:t>
            </a:r>
          </a:p>
          <a:p>
            <a:pPr>
              <a:buNone/>
            </a:pPr>
            <a:endParaRPr lang="en-US" sz="2400" b="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John 21:15 (NASB95) </a:t>
            </a:r>
          </a:p>
          <a:p>
            <a:pPr>
              <a:buNone/>
            </a:pPr>
            <a:r>
              <a:rPr lang="en-US" sz="2400" b="1" baseline="30000" dirty="0">
                <a:latin typeface="Arial" panose="020B0604020202020204" pitchFamily="34" charset="0"/>
                <a:cs typeface="Arial" panose="020B0604020202020204" pitchFamily="34" charset="0"/>
              </a:rPr>
              <a:t>15</a:t>
            </a:r>
            <a:r>
              <a:rPr lang="en-US" sz="2400" b="1" dirty="0">
                <a:latin typeface="Arial" panose="020B0604020202020204" pitchFamily="34" charset="0"/>
                <a:cs typeface="Arial" panose="020B0604020202020204" pitchFamily="34" charset="0"/>
              </a:rPr>
              <a:t> … He said to him, “</a:t>
            </a:r>
            <a:r>
              <a:rPr lang="en-US" sz="2400" b="1" u="sng" dirty="0">
                <a:latin typeface="Arial" panose="020B0604020202020204" pitchFamily="34" charset="0"/>
                <a:cs typeface="Arial" panose="020B0604020202020204" pitchFamily="34" charset="0"/>
              </a:rPr>
              <a:t>Tend My lambs.</a:t>
            </a:r>
            <a:r>
              <a:rPr lang="en-US" sz="2400" b="1" dirty="0">
                <a:latin typeface="Arial" panose="020B0604020202020204" pitchFamily="34" charset="0"/>
                <a:cs typeface="Arial" panose="020B0604020202020204" pitchFamily="34" charset="0"/>
              </a:rPr>
              <a:t>” </a:t>
            </a:r>
          </a:p>
          <a:p>
            <a:pPr>
              <a:buNone/>
            </a:pP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John 21:16 (NASB95) </a:t>
            </a:r>
          </a:p>
          <a:p>
            <a:pPr>
              <a:buNone/>
            </a:pPr>
            <a:r>
              <a:rPr lang="en-US" sz="2400" b="1" baseline="30000" dirty="0">
                <a:latin typeface="Arial" panose="020B0604020202020204" pitchFamily="34" charset="0"/>
                <a:cs typeface="Arial" panose="020B0604020202020204" pitchFamily="34" charset="0"/>
              </a:rPr>
              <a:t>16</a:t>
            </a:r>
            <a:r>
              <a:rPr lang="en-US" sz="2400" b="1" dirty="0">
                <a:latin typeface="Arial" panose="020B0604020202020204" pitchFamily="34" charset="0"/>
                <a:cs typeface="Arial" panose="020B0604020202020204" pitchFamily="34" charset="0"/>
              </a:rPr>
              <a:t> … “</a:t>
            </a:r>
            <a:r>
              <a:rPr lang="en-US" sz="2400" b="1" u="sng" dirty="0">
                <a:latin typeface="Arial" panose="020B0604020202020204" pitchFamily="34" charset="0"/>
                <a:cs typeface="Arial" panose="020B0604020202020204" pitchFamily="34" charset="0"/>
              </a:rPr>
              <a:t>Shepherd My sheep.</a:t>
            </a:r>
            <a:r>
              <a:rPr lang="en-US" sz="2400" b="1" dirty="0">
                <a:latin typeface="Arial" panose="020B0604020202020204" pitchFamily="34" charset="0"/>
                <a:cs typeface="Arial" panose="020B0604020202020204" pitchFamily="34" charset="0"/>
              </a:rPr>
              <a:t>” </a:t>
            </a:r>
          </a:p>
          <a:p>
            <a:pPr>
              <a:buNone/>
            </a:pP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John 21:17 (NASB95) </a:t>
            </a:r>
          </a:p>
          <a:p>
            <a:pPr>
              <a:buNone/>
            </a:pPr>
            <a:r>
              <a:rPr lang="en-US" sz="2400" b="1" baseline="30000" dirty="0">
                <a:latin typeface="Arial" panose="020B0604020202020204" pitchFamily="34" charset="0"/>
                <a:cs typeface="Arial" panose="020B0604020202020204" pitchFamily="34" charset="0"/>
              </a:rPr>
              <a:t>17</a:t>
            </a:r>
            <a:r>
              <a:rPr lang="en-US" sz="2400" b="1" dirty="0">
                <a:latin typeface="Arial" panose="020B0604020202020204" pitchFamily="34" charset="0"/>
                <a:cs typeface="Arial" panose="020B0604020202020204" pitchFamily="34" charset="0"/>
              </a:rPr>
              <a:t> … “</a:t>
            </a:r>
            <a:r>
              <a:rPr lang="en-US" sz="2400" b="1" u="sng" dirty="0">
                <a:latin typeface="Arial" panose="020B0604020202020204" pitchFamily="34" charset="0"/>
                <a:cs typeface="Arial" panose="020B0604020202020204" pitchFamily="34" charset="0"/>
              </a:rPr>
              <a:t>Tend My sheep. </a:t>
            </a:r>
          </a:p>
        </p:txBody>
      </p:sp>
    </p:spTree>
    <p:extLst>
      <p:ext uri="{BB962C8B-B14F-4D97-AF65-F5344CB8AC3E}">
        <p14:creationId xmlns:p14="http://schemas.microsoft.com/office/powerpoint/2010/main" val="57420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25 – Question 5</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What did Mary first say when she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thought Jesus was the gardener?</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349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20:14–15 (NASB95) </a:t>
            </a:r>
          </a:p>
          <a:p>
            <a:pPr>
              <a:buNone/>
            </a:pPr>
            <a:r>
              <a:rPr lang="en-US" sz="2400" b="1" baseline="30000" dirty="0">
                <a:latin typeface="Arial" panose="020B0604020202020204" pitchFamily="34" charset="0"/>
                <a:cs typeface="Arial" panose="020B0604020202020204" pitchFamily="34" charset="0"/>
              </a:rPr>
              <a:t>14</a:t>
            </a:r>
            <a:r>
              <a:rPr lang="en-US" sz="2400" b="1" dirty="0">
                <a:latin typeface="Arial" panose="020B0604020202020204" pitchFamily="34" charset="0"/>
                <a:cs typeface="Arial" panose="020B0604020202020204" pitchFamily="34" charset="0"/>
              </a:rPr>
              <a:t> When she had said this, she turned around and saw Jesus standing </a:t>
            </a:r>
            <a:r>
              <a:rPr lang="en-US" sz="2400" b="1" i="1" dirty="0">
                <a:latin typeface="Arial" panose="020B0604020202020204" pitchFamily="34" charset="0"/>
                <a:cs typeface="Arial" panose="020B0604020202020204" pitchFamily="34" charset="0"/>
              </a:rPr>
              <a:t>there,</a:t>
            </a:r>
            <a:r>
              <a:rPr lang="en-US" sz="2400" b="1" dirty="0">
                <a:latin typeface="Arial" panose="020B0604020202020204" pitchFamily="34" charset="0"/>
                <a:cs typeface="Arial" panose="020B0604020202020204" pitchFamily="34" charset="0"/>
              </a:rPr>
              <a:t> and did not know that it was Jesus. </a:t>
            </a:r>
            <a:r>
              <a:rPr lang="en-US" sz="2400" b="1" baseline="30000" dirty="0">
                <a:latin typeface="Arial" panose="020B0604020202020204" pitchFamily="34" charset="0"/>
                <a:cs typeface="Arial" panose="020B0604020202020204" pitchFamily="34" charset="0"/>
              </a:rPr>
              <a:t>15</a:t>
            </a:r>
            <a:r>
              <a:rPr lang="en-US" sz="2400" b="1" dirty="0">
                <a:latin typeface="Arial" panose="020B0604020202020204" pitchFamily="34" charset="0"/>
                <a:cs typeface="Arial" panose="020B0604020202020204" pitchFamily="34" charset="0"/>
              </a:rPr>
              <a:t> Jesus said to her, “Woman, why are you weeping? Whom are you seeking?” Supposing Him to be the gardener, she said to Him, “</a:t>
            </a:r>
            <a:r>
              <a:rPr lang="en-US" sz="2400" b="1" u="sng" dirty="0">
                <a:latin typeface="Arial" panose="020B0604020202020204" pitchFamily="34" charset="0"/>
                <a:cs typeface="Arial" panose="020B0604020202020204" pitchFamily="34" charset="0"/>
              </a:rPr>
              <a:t>Sir, if you have carried Him away, tell me where you have laid Him, and I will take Him away</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0054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a:spcBef>
                <a:spcPct val="20000"/>
              </a:spcBef>
              <a:defRPr/>
            </a:pPr>
            <a:r>
              <a:rPr lang="en-US" sz="3600" b="1" dirty="0">
                <a:latin typeface="Arial" panose="020B0604020202020204" pitchFamily="34" charset="0"/>
                <a:cs typeface="Arial" panose="020B0604020202020204" pitchFamily="34" charset="0"/>
              </a:rPr>
              <a:t>Lesson 25 – True / False – Question 4</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Jesus told Peter that one of His disciples would not die.</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371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2400" b="1" dirty="0">
                <a:latin typeface="Arial" panose="020B0604020202020204" pitchFamily="34" charset="0"/>
                <a:cs typeface="Arial" panose="020B0604020202020204" pitchFamily="34" charset="0"/>
              </a:rPr>
              <a:t>– FALSE –</a:t>
            </a:r>
          </a:p>
          <a:p>
            <a:pPr>
              <a:buNone/>
            </a:pPr>
            <a:endParaRPr lang="en-US" sz="2400" b="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John 21:23 (NASB95) </a:t>
            </a:r>
          </a:p>
          <a:p>
            <a:pPr>
              <a:buNone/>
            </a:pPr>
            <a:r>
              <a:rPr lang="en-US" sz="2400" b="1" baseline="30000" dirty="0">
                <a:latin typeface="Arial" panose="020B0604020202020204" pitchFamily="34" charset="0"/>
                <a:cs typeface="Arial" panose="020B0604020202020204" pitchFamily="34" charset="0"/>
              </a:rPr>
              <a:t>23</a:t>
            </a:r>
            <a:r>
              <a:rPr lang="en-US" sz="2400" b="1" dirty="0">
                <a:latin typeface="Arial" panose="020B0604020202020204" pitchFamily="34" charset="0"/>
                <a:cs typeface="Arial" panose="020B0604020202020204" pitchFamily="34" charset="0"/>
              </a:rPr>
              <a:t> Therefore this saying went out among the brethren that that disciple would not die; yet </a:t>
            </a:r>
            <a:r>
              <a:rPr lang="en-US" sz="2400" b="1" u="sng" dirty="0">
                <a:latin typeface="Arial" panose="020B0604020202020204" pitchFamily="34" charset="0"/>
                <a:cs typeface="Arial" panose="020B0604020202020204" pitchFamily="34" charset="0"/>
              </a:rPr>
              <a:t>Jesus did not say to him that he would not die</a:t>
            </a:r>
            <a:r>
              <a:rPr lang="en-US" sz="2400" b="1" dirty="0">
                <a:latin typeface="Arial" panose="020B0604020202020204" pitchFamily="34" charset="0"/>
                <a:cs typeface="Arial" panose="020B0604020202020204" pitchFamily="34" charset="0"/>
              </a:rPr>
              <a:t>, but </a:t>
            </a:r>
            <a:r>
              <a:rPr lang="en-US" sz="2400" b="1" i="1" dirty="0">
                <a:latin typeface="Arial" panose="020B0604020202020204" pitchFamily="34" charset="0"/>
                <a:cs typeface="Arial" panose="020B0604020202020204" pitchFamily="34" charset="0"/>
              </a:rPr>
              <a:t>only,</a:t>
            </a:r>
            <a:r>
              <a:rPr lang="en-US" sz="2400" b="1" dirty="0">
                <a:latin typeface="Arial" panose="020B0604020202020204" pitchFamily="34" charset="0"/>
                <a:cs typeface="Arial" panose="020B0604020202020204" pitchFamily="34" charset="0"/>
              </a:rPr>
              <a:t> “If I want him to remain until I come, what </a:t>
            </a:r>
            <a:r>
              <a:rPr lang="en-US" sz="2400" b="1" i="1" dirty="0">
                <a:latin typeface="Arial" panose="020B0604020202020204" pitchFamily="34" charset="0"/>
                <a:cs typeface="Arial" panose="020B0604020202020204" pitchFamily="34" charset="0"/>
              </a:rPr>
              <a:t>is that</a:t>
            </a:r>
            <a:r>
              <a:rPr lang="en-US" sz="2400" b="1" dirty="0">
                <a:latin typeface="Arial" panose="020B0604020202020204" pitchFamily="34" charset="0"/>
                <a:cs typeface="Arial" panose="020B0604020202020204" pitchFamily="34" charset="0"/>
              </a:rPr>
              <a:t> to you?” </a:t>
            </a:r>
          </a:p>
          <a:p>
            <a:pPr>
              <a:buNone/>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180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5097023"/>
            <a:ext cx="9144000" cy="324587"/>
          </a:xfrm>
        </p:spPr>
        <p:txBody>
          <a:bodyPr>
            <a:noAutofit/>
          </a:bodyPr>
          <a:lstStyle/>
          <a:p>
            <a:r>
              <a:rPr lang="en-US" sz="2400" b="1" dirty="0">
                <a:latin typeface="+mj-lt"/>
              </a:rPr>
              <a:t>Lesson 26 – John 21:1-25</a:t>
            </a:r>
          </a:p>
        </p:txBody>
      </p:sp>
      <p:sp>
        <p:nvSpPr>
          <p:cNvPr id="3" name="Rectangle 1"/>
          <p:cNvSpPr>
            <a:spLocks noChangeArrowheads="1"/>
          </p:cNvSpPr>
          <p:nvPr/>
        </p:nvSpPr>
        <p:spPr bwMode="auto">
          <a:xfrm>
            <a:off x="-2326334" y="-207749"/>
            <a:ext cx="15527422"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chemeClr val="tx1"/>
                </a:solidFill>
                <a:effectLst/>
                <a:latin typeface="+mj-lt"/>
              </a:rPr>
              <a:t>Please schedule an OWC with customer. I will be available from 9am IST to 7pm</a:t>
            </a:r>
            <a:br>
              <a:rPr kumimoji="0" lang="en-US" altLang="en-US" sz="1050" b="0" i="0" u="none" strike="noStrike" cap="none" normalizeH="0" baseline="0">
                <a:ln>
                  <a:noFill/>
                </a:ln>
                <a:solidFill>
                  <a:schemeClr val="tx1"/>
                </a:solidFill>
                <a:effectLst/>
                <a:latin typeface="+mj-lt"/>
              </a:rPr>
            </a:br>
            <a:r>
              <a:rPr kumimoji="0" lang="en-US" altLang="en-US" sz="1050" b="0" i="0" u="none" strike="noStrike" cap="none" normalizeH="0" baseline="0">
                <a:ln>
                  <a:noFill/>
                </a:ln>
                <a:solidFill>
                  <a:schemeClr val="tx1"/>
                </a:solidFill>
                <a:effectLst/>
                <a:latin typeface="+mj-lt"/>
              </a:rPr>
              <a:t>IST. Please check with customer and let us know their available timing.</a:t>
            </a:r>
            <a:r>
              <a:rPr kumimoji="0" lang="en-US" altLang="en-US" sz="700" b="0" i="0" u="none" strike="noStrike" cap="none" normalizeH="0" baseline="0">
                <a:ln>
                  <a:noFill/>
                </a:ln>
                <a:solidFill>
                  <a:schemeClr val="tx1"/>
                </a:solidFill>
                <a:effectLst/>
                <a:latin typeface="+mj-lt"/>
              </a:rPr>
              <a:t> </a:t>
            </a:r>
            <a:endParaRPr kumimoji="0" lang="en-US" altLang="en-US" sz="200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278160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25 – Question 6</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Why would Jesus not let Mary touch Him?</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20:17 (NASB95) </a:t>
            </a:r>
          </a:p>
          <a:p>
            <a:pPr>
              <a:buNone/>
            </a:pPr>
            <a:r>
              <a:rPr lang="en-US" sz="2400" b="1" baseline="30000" dirty="0">
                <a:latin typeface="Arial" panose="020B0604020202020204" pitchFamily="34" charset="0"/>
                <a:cs typeface="Arial" panose="020B0604020202020204" pitchFamily="34" charset="0"/>
              </a:rPr>
              <a:t>17</a:t>
            </a:r>
            <a:r>
              <a:rPr lang="en-US" sz="2400" b="1" dirty="0">
                <a:latin typeface="Arial" panose="020B0604020202020204" pitchFamily="34" charset="0"/>
                <a:cs typeface="Arial" panose="020B0604020202020204" pitchFamily="34" charset="0"/>
              </a:rPr>
              <a:t> Jesus said to her, “Stop clinging to Me, </a:t>
            </a:r>
            <a:r>
              <a:rPr lang="en-US" sz="2400" b="1" u="sng" dirty="0">
                <a:latin typeface="Arial" panose="020B0604020202020204" pitchFamily="34" charset="0"/>
                <a:cs typeface="Arial" panose="020B0604020202020204" pitchFamily="34" charset="0"/>
              </a:rPr>
              <a:t>for I have not yet ascended to the Father; but go to My brethren and say to them, ‘I ascend to My Father and your Father, and My God and your God</a:t>
            </a:r>
            <a:r>
              <a:rPr lang="en-US" sz="2400" b="1" dirty="0">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349202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25 – Question 7</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When did Jesus appear to the disciples</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the first time? The second time?</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179350"/>
            <a:ext cx="7395410" cy="47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20:19 (NASB95) </a:t>
            </a:r>
          </a:p>
          <a:p>
            <a:pPr>
              <a:buNone/>
            </a:pPr>
            <a:r>
              <a:rPr lang="en-US" sz="2400" b="1" baseline="30000" dirty="0">
                <a:latin typeface="Arial" panose="020B0604020202020204" pitchFamily="34" charset="0"/>
                <a:cs typeface="Arial" panose="020B0604020202020204" pitchFamily="34" charset="0"/>
              </a:rPr>
              <a:t>19</a:t>
            </a:r>
            <a:r>
              <a:rPr lang="en-US" sz="2400" b="1" dirty="0">
                <a:latin typeface="Arial" panose="020B0604020202020204" pitchFamily="34" charset="0"/>
                <a:cs typeface="Arial" panose="020B0604020202020204" pitchFamily="34" charset="0"/>
              </a:rPr>
              <a:t> So </a:t>
            </a:r>
            <a:r>
              <a:rPr lang="en-US" sz="2400" b="1" u="sng" dirty="0">
                <a:latin typeface="Arial" panose="020B0604020202020204" pitchFamily="34" charset="0"/>
                <a:cs typeface="Arial" panose="020B0604020202020204" pitchFamily="34" charset="0"/>
              </a:rPr>
              <a:t>when it was evening on that day, the first </a:t>
            </a:r>
            <a:r>
              <a:rPr lang="en-US" sz="2400" b="1" i="1" u="sng" dirty="0">
                <a:latin typeface="Arial" panose="020B0604020202020204" pitchFamily="34" charset="0"/>
                <a:cs typeface="Arial" panose="020B0604020202020204" pitchFamily="34" charset="0"/>
              </a:rPr>
              <a:t>day</a:t>
            </a:r>
            <a:r>
              <a:rPr lang="en-US" sz="2400" b="1" u="sng" dirty="0">
                <a:latin typeface="Arial" panose="020B0604020202020204" pitchFamily="34" charset="0"/>
                <a:cs typeface="Arial" panose="020B0604020202020204" pitchFamily="34" charset="0"/>
              </a:rPr>
              <a:t> of the week</a:t>
            </a:r>
            <a:r>
              <a:rPr lang="en-US" sz="2400" b="1" dirty="0">
                <a:latin typeface="Arial" panose="020B0604020202020204" pitchFamily="34" charset="0"/>
                <a:cs typeface="Arial" panose="020B0604020202020204" pitchFamily="34" charset="0"/>
              </a:rPr>
              <a:t>, and when the doors were shut where the disciples were, for fear of the Jews, Jesus came and stood in their midst and said to them, “Peace </a:t>
            </a:r>
            <a:r>
              <a:rPr lang="en-US" sz="2400" b="1" i="1" dirty="0">
                <a:latin typeface="Arial" panose="020B0604020202020204" pitchFamily="34" charset="0"/>
                <a:cs typeface="Arial" panose="020B0604020202020204" pitchFamily="34" charset="0"/>
              </a:rPr>
              <a:t>be</a:t>
            </a:r>
            <a:r>
              <a:rPr lang="en-US" sz="2400" b="1" dirty="0">
                <a:latin typeface="Arial" panose="020B0604020202020204" pitchFamily="34" charset="0"/>
                <a:cs typeface="Arial" panose="020B0604020202020204" pitchFamily="34" charset="0"/>
              </a:rPr>
              <a:t> with you.” </a:t>
            </a:r>
            <a:br>
              <a:rPr lang="en-US" sz="2400" b="1" dirty="0">
                <a:latin typeface="Arial" panose="020B0604020202020204" pitchFamily="34" charset="0"/>
                <a:cs typeface="Arial" panose="020B0604020202020204" pitchFamily="34" charset="0"/>
              </a:rPr>
            </a:br>
            <a:endParaRPr lang="en-US" sz="2400" b="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John 20:26 (NASB95) </a:t>
            </a:r>
          </a:p>
          <a:p>
            <a:pPr>
              <a:buNone/>
            </a:pPr>
            <a:r>
              <a:rPr lang="en-US" sz="2400" b="1" baseline="30000" dirty="0">
                <a:latin typeface="Arial" panose="020B0604020202020204" pitchFamily="34" charset="0"/>
                <a:cs typeface="Arial" panose="020B0604020202020204" pitchFamily="34" charset="0"/>
              </a:rPr>
              <a:t>26</a:t>
            </a:r>
            <a:r>
              <a:rPr lang="en-US" sz="2400" b="1" dirty="0">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rPr>
              <a:t>After eight days His disciples were again inside, and Thomas with them</a:t>
            </a:r>
            <a:r>
              <a:rPr lang="en-US" sz="2400" b="1" dirty="0">
                <a:latin typeface="Arial" panose="020B0604020202020204" pitchFamily="34" charset="0"/>
                <a:cs typeface="Arial" panose="020B0604020202020204" pitchFamily="34" charset="0"/>
              </a:rPr>
              <a:t>. Jesus came, the doors having been shut, and stood in their midst and said, “Peace </a:t>
            </a:r>
            <a:r>
              <a:rPr lang="en-US" sz="2400" b="1" i="1" dirty="0">
                <a:latin typeface="Arial" panose="020B0604020202020204" pitchFamily="34" charset="0"/>
                <a:cs typeface="Arial" panose="020B0604020202020204" pitchFamily="34" charset="0"/>
              </a:rPr>
              <a:t>be</a:t>
            </a:r>
            <a:r>
              <a:rPr lang="en-US" sz="2400" b="1" dirty="0">
                <a:latin typeface="Arial" panose="020B0604020202020204" pitchFamily="34" charset="0"/>
                <a:cs typeface="Arial" panose="020B0604020202020204" pitchFamily="34" charset="0"/>
              </a:rPr>
              <a:t> with you.” </a:t>
            </a:r>
          </a:p>
        </p:txBody>
      </p:sp>
    </p:spTree>
    <p:extLst>
      <p:ext uri="{BB962C8B-B14F-4D97-AF65-F5344CB8AC3E}">
        <p14:creationId xmlns:p14="http://schemas.microsoft.com/office/powerpoint/2010/main" val="108260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25 – Question 8</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What authority did Jesus give them in regard to sin?</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2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20:22–23 (NASB95) </a:t>
            </a:r>
          </a:p>
          <a:p>
            <a:pPr>
              <a:buNone/>
            </a:pPr>
            <a:r>
              <a:rPr lang="en-US" sz="2400" b="1" baseline="30000" dirty="0">
                <a:latin typeface="Arial" panose="020B0604020202020204" pitchFamily="34" charset="0"/>
                <a:cs typeface="Arial" panose="020B0604020202020204" pitchFamily="34" charset="0"/>
              </a:rPr>
              <a:t>22</a:t>
            </a:r>
            <a:r>
              <a:rPr lang="en-US" sz="2400" b="1" dirty="0">
                <a:latin typeface="Arial" panose="020B0604020202020204" pitchFamily="34" charset="0"/>
                <a:cs typeface="Arial" panose="020B0604020202020204" pitchFamily="34" charset="0"/>
              </a:rPr>
              <a:t> And when He had said this, He breathed on them and said to them, “Receive the Holy Spirit. </a:t>
            </a:r>
            <a:r>
              <a:rPr lang="en-US" sz="2400" b="1" baseline="30000" dirty="0">
                <a:latin typeface="Arial" panose="020B0604020202020204" pitchFamily="34" charset="0"/>
                <a:cs typeface="Arial" panose="020B0604020202020204" pitchFamily="34" charset="0"/>
              </a:rPr>
              <a:t>23</a:t>
            </a:r>
            <a:r>
              <a:rPr lang="en-US" sz="2400" b="1" dirty="0">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rPr>
              <a:t>If you forgive the sins of any, </a:t>
            </a:r>
            <a:r>
              <a:rPr lang="en-US" sz="2400" b="1" i="1" u="sng" dirty="0">
                <a:latin typeface="Arial" panose="020B0604020202020204" pitchFamily="34" charset="0"/>
                <a:cs typeface="Arial" panose="020B0604020202020204" pitchFamily="34" charset="0"/>
              </a:rPr>
              <a:t>their sins</a:t>
            </a:r>
            <a:r>
              <a:rPr lang="en-US" sz="2400" b="1" u="sng" dirty="0">
                <a:latin typeface="Arial" panose="020B0604020202020204" pitchFamily="34" charset="0"/>
                <a:cs typeface="Arial" panose="020B0604020202020204" pitchFamily="34" charset="0"/>
              </a:rPr>
              <a:t> have been forgiven them; if you retain the </a:t>
            </a:r>
            <a:r>
              <a:rPr lang="en-US" sz="2400" b="1" i="1" u="sng" dirty="0">
                <a:latin typeface="Arial" panose="020B0604020202020204" pitchFamily="34" charset="0"/>
                <a:cs typeface="Arial" panose="020B0604020202020204" pitchFamily="34" charset="0"/>
              </a:rPr>
              <a:t>sins</a:t>
            </a:r>
            <a:r>
              <a:rPr lang="en-US" sz="2400" b="1" u="sng" dirty="0">
                <a:latin typeface="Arial" panose="020B0604020202020204" pitchFamily="34" charset="0"/>
                <a:cs typeface="Arial" panose="020B0604020202020204" pitchFamily="34" charset="0"/>
              </a:rPr>
              <a:t> of any, they have been retained</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9055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5104</TotalTime>
  <Words>7199</Words>
  <Application>Microsoft Office PowerPoint</Application>
  <PresentationFormat>On-screen Show (4:3)</PresentationFormat>
  <Paragraphs>424</Paragraphs>
  <Slides>61</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Adelle-Regular</vt:lpstr>
      <vt:lpstr>Apple Chancery</vt:lpstr>
      <vt:lpstr>Arial</vt:lpstr>
      <vt:lpstr>Calibri</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Timothy Caldwell</cp:lastModifiedBy>
  <cp:revision>89</cp:revision>
  <dcterms:created xsi:type="dcterms:W3CDTF">2014-03-26T14:03:34Z</dcterms:created>
  <dcterms:modified xsi:type="dcterms:W3CDTF">2016-08-04T10:53:45Z</dcterms:modified>
</cp:coreProperties>
</file>